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577" r:id="rId2"/>
    <p:sldId id="256" r:id="rId3"/>
    <p:sldId id="257" r:id="rId4"/>
    <p:sldId id="258" r:id="rId5"/>
    <p:sldId id="578" r:id="rId6"/>
    <p:sldId id="579" r:id="rId7"/>
    <p:sldId id="580" r:id="rId8"/>
    <p:sldId id="261" r:id="rId9"/>
    <p:sldId id="590" r:id="rId10"/>
    <p:sldId id="262" r:id="rId11"/>
    <p:sldId id="263" r:id="rId12"/>
    <p:sldId id="581" r:id="rId13"/>
    <p:sldId id="583" r:id="rId14"/>
    <p:sldId id="584" r:id="rId15"/>
    <p:sldId id="585" r:id="rId16"/>
    <p:sldId id="586" r:id="rId17"/>
    <p:sldId id="592" r:id="rId18"/>
    <p:sldId id="582" r:id="rId19"/>
    <p:sldId id="588" r:id="rId20"/>
    <p:sldId id="593" r:id="rId21"/>
    <p:sldId id="591" r:id="rId22"/>
  </p:sldIdLst>
  <p:sldSz cx="9144000" cy="6858000" type="screen4x3"/>
  <p:notesSz cx="6810375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5208" autoAdjust="0"/>
  </p:normalViewPr>
  <p:slideViewPr>
    <p:cSldViewPr snapToGrid="0" snapToObjects="1">
      <p:cViewPr varScale="1">
        <p:scale>
          <a:sx n="85" d="100"/>
          <a:sy n="85" d="100"/>
        </p:scale>
        <p:origin x="140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Podíl</a:t>
            </a:r>
            <a:r>
              <a:rPr lang="en-US" sz="14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 1 a 2lůžkových </a:t>
            </a:r>
            <a:r>
              <a:rPr lang="en-US" sz="1400" b="1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pokojů</a:t>
            </a:r>
            <a:r>
              <a:rPr lang="en-US" sz="14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 u </a:t>
            </a:r>
            <a:r>
              <a:rPr lang="en-US" sz="1400" b="1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daného</a:t>
            </a:r>
            <a:r>
              <a:rPr lang="en-US" sz="14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 </a:t>
            </a:r>
            <a:r>
              <a:rPr lang="en-US" sz="1400" b="1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poskytovatele</a:t>
            </a:r>
            <a:r>
              <a:rPr lang="en-US" sz="14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 (%)</a:t>
            </a:r>
          </a:p>
        </c:rich>
      </c:tx>
      <c:overlay val="0"/>
      <c:spPr>
        <a:noFill/>
        <a:ln>
          <a:solidFill>
            <a:schemeClr val="accent1">
              <a:alpha val="2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List1!$A$2:$A$4</c:f>
              <c:strCache>
                <c:ptCount val="3"/>
                <c:pt idx="0">
                  <c:v>DOZP</c:v>
                </c:pt>
                <c:pt idx="1">
                  <c:v>SR</c:v>
                </c:pt>
                <c:pt idx="2">
                  <c:v>Poskytovatel 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D2-423E-9DD5-54BAA61CCB94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List1!$A$2:$A$4</c:f>
              <c:strCache>
                <c:ptCount val="3"/>
                <c:pt idx="0">
                  <c:v>DOZP</c:v>
                </c:pt>
                <c:pt idx="1">
                  <c:v>SR</c:v>
                </c:pt>
                <c:pt idx="2">
                  <c:v>Poskytovatel </c:v>
                </c:pt>
              </c:strCache>
            </c:strRef>
          </c:cat>
          <c:val>
            <c:numRef>
              <c:f>List1!$C$2:$C$4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D2-423E-9DD5-54BAA61CCB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1635200"/>
        <c:axId val="381638336"/>
      </c:barChart>
      <c:catAx>
        <c:axId val="38163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1638336"/>
        <c:crosses val="autoZero"/>
        <c:auto val="1"/>
        <c:lblAlgn val="ctr"/>
        <c:lblOffset val="100"/>
        <c:noMultiLvlLbl val="0"/>
      </c:catAx>
      <c:valAx>
        <c:axId val="38163833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1635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400" b="1" i="0" u="none" strike="noStrike" baseline="0">
                <a:effectLst/>
              </a:rPr>
              <a:t>Podíl jednotek s kapacitou ≤ 6 osob (%)</a:t>
            </a:r>
            <a:r>
              <a:rPr lang="cs-CZ" sz="1400" b="0" i="0" u="none" strike="noStrike" baseline="0">
                <a:effectLst/>
              </a:rPr>
              <a:t> </a:t>
            </a:r>
            <a:endParaRPr lang="cs-CZ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DOZP</c:v>
                </c:pt>
                <c:pt idx="1">
                  <c:v>SR</c:v>
                </c:pt>
                <c:pt idx="2">
                  <c:v>Poskytovatel 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1.3</c:v>
                </c:pt>
                <c:pt idx="1">
                  <c:v>100</c:v>
                </c:pt>
                <c:pt idx="2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18-4539-B421-6F13C40F89AA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DOZP</c:v>
                </c:pt>
                <c:pt idx="1">
                  <c:v>SR</c:v>
                </c:pt>
                <c:pt idx="2">
                  <c:v>Poskytovatel </c:v>
                </c:pt>
              </c:strCache>
            </c:strRef>
          </c:cat>
          <c:val>
            <c:numRef>
              <c:f>List1!$C$2:$C$4</c:f>
              <c:numCache>
                <c:formatCode>General</c:formatCode>
                <c:ptCount val="3"/>
                <c:pt idx="0">
                  <c:v>1.5</c:v>
                </c:pt>
                <c:pt idx="1">
                  <c:v>100</c:v>
                </c:pt>
                <c:pt idx="2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18-4539-B421-6F13C40F8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283647"/>
        <c:axId val="80101375"/>
      </c:barChart>
      <c:catAx>
        <c:axId val="108283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0101375"/>
        <c:crosses val="autoZero"/>
        <c:auto val="1"/>
        <c:lblAlgn val="ctr"/>
        <c:lblOffset val="100"/>
        <c:noMultiLvlLbl val="0"/>
      </c:catAx>
      <c:valAx>
        <c:axId val="80101375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82836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400" b="1" dirty="0">
                <a:latin typeface="+mj-lt"/>
                <a:cs typeface="Times New Roman" panose="02020603050405020304" pitchFamily="18" charset="0"/>
              </a:rPr>
              <a:t>Podíl</a:t>
            </a:r>
            <a:r>
              <a:rPr lang="cs-CZ" sz="1400" b="1" baseline="0" dirty="0">
                <a:latin typeface="+mj-lt"/>
                <a:cs typeface="Times New Roman" panose="02020603050405020304" pitchFamily="18" charset="0"/>
              </a:rPr>
              <a:t> jednotek splňujících vzdálenostní podmínku 250 m, (%)</a:t>
            </a:r>
            <a:endParaRPr lang="cs-CZ" sz="1400" b="1" dirty="0">
              <a:latin typeface="+mj-lt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134575115774081"/>
          <c:y val="3.26623258179583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DOZP</c:v>
                </c:pt>
                <c:pt idx="1">
                  <c:v>SR</c:v>
                </c:pt>
                <c:pt idx="2">
                  <c:v>Celkově poskytovatel 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86-4D88-BD6B-D6D1B6F9B598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DOZP</c:v>
                </c:pt>
                <c:pt idx="1">
                  <c:v>SR</c:v>
                </c:pt>
                <c:pt idx="2">
                  <c:v>Celkově poskytovatel </c:v>
                </c:pt>
              </c:strCache>
            </c:strRef>
          </c:cat>
          <c:val>
            <c:numRef>
              <c:f>List1!$C$2:$C$4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86-4D88-BD6B-D6D1B6F9B5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2080320"/>
        <c:axId val="302197248"/>
      </c:barChart>
      <c:catAx>
        <c:axId val="30208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02197248"/>
        <c:crossesAt val="0"/>
        <c:auto val="1"/>
        <c:lblAlgn val="ctr"/>
        <c:lblOffset val="100"/>
        <c:noMultiLvlLbl val="0"/>
      </c:catAx>
      <c:valAx>
        <c:axId val="30219724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02080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400" b="1" i="0" u="none" strike="noStrike" baseline="0">
                <a:effectLst/>
              </a:rPr>
              <a:t>Průměrný počet uživatelů na jednotku (%)</a:t>
            </a:r>
            <a:endParaRPr lang="cs-CZ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DOZP</c:v>
                </c:pt>
                <c:pt idx="1">
                  <c:v>SR</c:v>
                </c:pt>
                <c:pt idx="2">
                  <c:v>Poskytovatel celkově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51.67</c:v>
                </c:pt>
                <c:pt idx="1">
                  <c:v>1.1399999999999999</c:v>
                </c:pt>
                <c:pt idx="2">
                  <c:v>16.3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85-4588-8966-DDDB8B74833F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85-4588-8966-DDDB8B74833F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85-4588-8966-DDDB8B7483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DOZP</c:v>
                </c:pt>
                <c:pt idx="1">
                  <c:v>SR</c:v>
                </c:pt>
                <c:pt idx="2">
                  <c:v>Poskytovatel celkově</c:v>
                </c:pt>
              </c:strCache>
            </c:strRef>
          </c:cat>
          <c:val>
            <c:numRef>
              <c:f>List1!$C$2:$C$4</c:f>
              <c:numCache>
                <c:formatCode>General</c:formatCode>
                <c:ptCount val="3"/>
                <c:pt idx="0">
                  <c:v>45.67</c:v>
                </c:pt>
                <c:pt idx="1">
                  <c:v>1.1399999999999999</c:v>
                </c:pt>
                <c:pt idx="2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85-4588-8966-DDDB8B7483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5196992"/>
        <c:axId val="945194304"/>
      </c:barChart>
      <c:catAx>
        <c:axId val="94519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45194304"/>
        <c:crosses val="autoZero"/>
        <c:auto val="1"/>
        <c:lblAlgn val="ctr"/>
        <c:lblOffset val="100"/>
        <c:noMultiLvlLbl val="0"/>
      </c:catAx>
      <c:valAx>
        <c:axId val="94519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45196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Podíl</a:t>
            </a:r>
            <a:r>
              <a:rPr lang="en-US" sz="14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 </a:t>
            </a:r>
            <a:r>
              <a:rPr lang="cs-CZ" sz="14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uživatelů v </a:t>
            </a:r>
            <a:r>
              <a:rPr lang="en-US" sz="1400" b="1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jednotk</a:t>
            </a:r>
            <a:r>
              <a:rPr lang="cs-CZ" sz="1400" b="1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ách</a:t>
            </a:r>
            <a:r>
              <a:rPr lang="en-US" sz="14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 </a:t>
            </a:r>
            <a:r>
              <a:rPr lang="en-US" sz="1400" b="1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bydlení</a:t>
            </a:r>
            <a:r>
              <a:rPr lang="en-US" sz="14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 </a:t>
            </a:r>
            <a:r>
              <a:rPr lang="en-US" sz="1400" b="1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celkově</a:t>
            </a:r>
            <a:r>
              <a:rPr lang="en-US" sz="14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 za </a:t>
            </a:r>
            <a:r>
              <a:rPr lang="en-US" sz="1400" b="1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poskytovatel</a:t>
            </a:r>
            <a:r>
              <a:rPr lang="cs-CZ" sz="14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e</a:t>
            </a:r>
            <a:r>
              <a:rPr lang="en-US" sz="14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 (%)</a:t>
            </a:r>
          </a:p>
        </c:rich>
      </c:tx>
      <c:layout>
        <c:manualLayout>
          <c:xMode val="edge"/>
          <c:yMode val="edge"/>
          <c:x val="0.19713245039838714"/>
          <c:y val="3.36029926657575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Byt</c:v>
                </c:pt>
                <c:pt idx="1">
                  <c:v>Velkokapacitní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6.1</c:v>
                </c:pt>
                <c:pt idx="1">
                  <c:v>93.9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6F-44E7-8209-149E5C79F973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Byt</c:v>
                </c:pt>
                <c:pt idx="1">
                  <c:v>Velkokapacitní</c:v>
                </c:pt>
              </c:strCache>
            </c:strRef>
          </c:cat>
          <c:val>
            <c:numRef>
              <c:f>List1!$C$2:$C$3</c:f>
              <c:numCache>
                <c:formatCode>General</c:formatCode>
                <c:ptCount val="2"/>
                <c:pt idx="0">
                  <c:v>6.9</c:v>
                </c:pt>
                <c:pt idx="1">
                  <c:v>93.1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6F-44E7-8209-149E5C79F9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3973824"/>
        <c:axId val="261814720"/>
      </c:barChart>
      <c:catAx>
        <c:axId val="383973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61814720"/>
        <c:crosses val="autoZero"/>
        <c:auto val="1"/>
        <c:lblAlgn val="ctr"/>
        <c:lblOffset val="100"/>
        <c:noMultiLvlLbl val="0"/>
      </c:catAx>
      <c:valAx>
        <c:axId val="261814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97382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 baseline="0" dirty="0"/>
              <a:t>Celková míra </a:t>
            </a:r>
            <a:r>
              <a:rPr lang="cs-CZ" b="1" baseline="0" dirty="0" err="1"/>
              <a:t>komunitnosti</a:t>
            </a:r>
            <a:r>
              <a:rPr lang="cs-CZ" b="1" baseline="0" dirty="0"/>
              <a:t>  poskytovatele (%) </a:t>
            </a:r>
            <a:endParaRPr lang="cs-CZ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komunitní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List1!$B$2:$B$3</c:f>
              <c:numCache>
                <c:formatCode>General</c:formatCode>
                <c:ptCount val="2"/>
                <c:pt idx="0">
                  <c:v>4.9000000000000004</c:v>
                </c:pt>
                <c:pt idx="1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93-41BF-8DC8-D06A6FA0F299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nekomunitní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List1!$C$2:$C$3</c:f>
              <c:numCache>
                <c:formatCode>General</c:formatCode>
                <c:ptCount val="2"/>
                <c:pt idx="0">
                  <c:v>95.1</c:v>
                </c:pt>
                <c:pt idx="1">
                  <c:v>94.5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93-41BF-8DC8-D06A6FA0F2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91825600"/>
        <c:axId val="1791826944"/>
      </c:barChart>
      <c:catAx>
        <c:axId val="179182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91826944"/>
        <c:crosses val="autoZero"/>
        <c:auto val="1"/>
        <c:lblAlgn val="ctr"/>
        <c:lblOffset val="100"/>
        <c:noMultiLvlLbl val="0"/>
      </c:catAx>
      <c:valAx>
        <c:axId val="1791826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9182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A6DF6-498D-4970-ADD5-E7FD23311FD0}" type="datetimeFigureOut">
              <a:rPr lang="cs-CZ" smtClean="0"/>
              <a:t>30.03.2026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35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840D6-5220-4BE8-A5C6-8130F430FB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232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„Metafora ledovce ukazuje, že to, co je na službách nejvíce viditelné – například jejich kapacita nebo typ – představuje pouze malou část reality. Pod hladinou se nachází faktory, které skutečně ovlivňují kvalitu podpory: organizační kultura služby, způsob vedení pracovníků nebo každodenní praxe podpory. A ještě hlouběji je skutečný dopad služeb na život lidí – tedy jejich kvalita života, autonomie a možnost účastnit se života komunity. Monitoring se snaží tyto různé vrstvy alespoň částečně zachytit a propojit systémovou rovinu sociální politiky s každodenní zkušeností lidí.“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840D6-5220-4BE8-A5C6-8130F430FBD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674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Nejzákladnější doména monitorovacího modelu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0" dirty="0"/>
              <a:t>představuje „vrchol ledovce“ systému – základní obraz o tom, jak služby ve skutečnosti vypadají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0" dirty="0"/>
              <a:t>umožňuje sledovat strukturu bydlení a podobu poskytovaných služeb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0" dirty="0"/>
              <a:t>pomáhá zkoumat, do jaké míry služby skutečně podporují život lidí v komunitě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840D6-5220-4BE8-A5C6-8130F430FBD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0859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840D6-5220-4BE8-A5C6-8130F430FBD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3184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 meziročním srovnání lze zaznamenat drobné snížení kapacity velkokapacitní sociální služby. V obou dvou sledovaných letech je patrné neplní kritérií K1 – K4, naopak stoprocentní plnění kritéria ubytování klientů pouze v jednolůžkových a / nebo ve dvoulůžkových pokojích, bez přítomnosti tří a vícelůžkových pokojů (Kritérium K7 a K8). Meziročně poskytovatel eviduje nárůst počtu jednolůžkových pokojů. S kritérii K2 – K4 souvisí kritérium K9 o průměrné kapacitě jednotky, přičemž ta se lehce snížila z počtu 78 obyvatel na 1 (velkokapacitní) jednotku na 69 obyvatel. Stejný a jen nepatrný počet uživatelů služby DOZP žije v jednotce bydlení kategorie „byt“, byť v bezprostřední vzdálenosti velkokapacitní budovy. 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840D6-5220-4BE8-A5C6-8130F430FBD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3441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Organizace provozuje netradiční druh služby pobytová varianta služby sociální rehabilitace. Službu provozuje v celkovém množství 7 bytů v bytovém domě ve vlastnictví organizace, z nichž 6 je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garsonier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1 byt poskytuje ubytování 2 klientům. Klienti jsou v bytech vůči poskytovateli v nájemním vztahu. Byť dle definice komunitní služby jde o službu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apriori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komunitní, prověřili jsme i přesto soulad se všemi relevantními kritérii a všechny předmětné jednotky bydlení tato splňují.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840D6-5220-4BE8-A5C6-8130F430FBD6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5365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Celkově poskytovatel, který provozuje 2 druhy registrovaných sociálních služeb pro osoby s postižením, provozoval 93 – 94 % z nich ve velkokapacitním modu a pouze 4,9 – 5,5 % v komunitní podobě. Meziročně poskytovatel zaznamenal v tomto směru nepatrný nárůst. V obou sledovaných letech  poskytovatel neprovozoval jediný troj či více lůžkový pokoj, přičemž většina pokojů byla jednolůžkových (72,70 – 85,80 %).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840D6-5220-4BE8-A5C6-8130F430FBD6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5068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840D6-5220-4BE8-A5C6-8130F430FBD6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121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50E87-394D-A407-19DA-1BDF22232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26748F6-F87B-C542-2DC0-C275F239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077545"/>
            <a:ext cx="7886700" cy="2522652"/>
          </a:xfrm>
        </p:spPr>
        <p:txBody>
          <a:bodyPr>
            <a:normAutofit fontScale="90000"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cs-CZ" sz="2700" cap="none" dirty="0">
                <a:solidFill>
                  <a:prstClr val="black"/>
                </a:solidFill>
                <a:latin typeface="Calibri Light" panose="020F0302020204030204"/>
              </a:rPr>
              <a:t>Diskusní fórum: Kvalita v komunitních sociálních službách</a:t>
            </a:r>
            <a:br>
              <a:rPr lang="cs-CZ" b="1" dirty="0">
                <a:latin typeface="+mn-lt"/>
              </a:rPr>
            </a:br>
            <a:r>
              <a:rPr lang="cs-CZ" sz="2400" dirty="0"/>
              <a:t>Monitoring </a:t>
            </a:r>
            <a:r>
              <a:rPr lang="cs-CZ" sz="2400" dirty="0" err="1"/>
              <a:t>deinstitucionalizace</a:t>
            </a:r>
            <a:r>
              <a:rPr lang="cs-CZ" sz="2400" dirty="0"/>
              <a:t> </a:t>
            </a:r>
            <a:br>
              <a:rPr lang="cs-CZ" sz="2400" dirty="0"/>
            </a:br>
            <a:r>
              <a:rPr lang="cs-CZ" sz="2400" dirty="0"/>
              <a:t>jako okno do kvality sociálních služeb</a:t>
            </a:r>
            <a:br>
              <a:rPr lang="cs-CZ" sz="2400" dirty="0"/>
            </a:br>
            <a:br>
              <a:rPr lang="cs-CZ" sz="2400" dirty="0"/>
            </a:br>
            <a:r>
              <a:rPr lang="cs-CZ" sz="2100" b="0" cap="none" dirty="0"/>
              <a:t>Mgr. Šárka Káňová, Ph.D. </a:t>
            </a:r>
            <a:br>
              <a:rPr lang="cs-CZ" sz="2100" b="0" cap="none" dirty="0"/>
            </a:br>
            <a:r>
              <a:rPr lang="cs-CZ" sz="2100" b="0" dirty="0"/>
              <a:t>Ministerstvo práce a sociálních věcí</a:t>
            </a:r>
            <a:br>
              <a:rPr lang="cs-CZ" sz="2100" b="0" dirty="0"/>
            </a:br>
            <a:br>
              <a:rPr lang="cs-CZ" sz="2100" b="0" dirty="0"/>
            </a:br>
            <a:r>
              <a:rPr lang="cs-CZ" sz="2100" b="0" dirty="0"/>
              <a:t>18. 3. 2026</a:t>
            </a:r>
            <a:endParaRPr lang="cs-CZ" sz="2025" b="0" i="1" dirty="0">
              <a:latin typeface="+mn-lt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8DA75A0-F927-B4B2-A0F5-B8F4187AA003}"/>
              </a:ext>
            </a:extLst>
          </p:cNvPr>
          <p:cNvSpPr/>
          <p:nvPr/>
        </p:nvSpPr>
        <p:spPr>
          <a:xfrm>
            <a:off x="1" y="857249"/>
            <a:ext cx="9144000" cy="16430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3B03A51C-EFA0-14C2-A49B-31AA209055C0}"/>
              </a:ext>
            </a:extLst>
          </p:cNvPr>
          <p:cNvSpPr/>
          <p:nvPr/>
        </p:nvSpPr>
        <p:spPr>
          <a:xfrm>
            <a:off x="0" y="5836443"/>
            <a:ext cx="9144000" cy="16430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6BF2639-27F4-9D98-EDD5-253886180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6" y="1100605"/>
            <a:ext cx="2393786" cy="620792"/>
          </a:xfrm>
          <a:prstGeom prst="rect">
            <a:avLst/>
          </a:prstGeom>
        </p:spPr>
      </p:pic>
      <p:sp>
        <p:nvSpPr>
          <p:cNvPr id="2" name="Podnadpis 2">
            <a:extLst>
              <a:ext uri="{FF2B5EF4-FFF2-40B4-BE49-F238E27FC236}">
                <a16:creationId xmlns:a16="http://schemas.microsoft.com/office/drawing/2014/main" id="{581F93FA-19F9-CCA0-A673-428433F9E081}"/>
              </a:ext>
            </a:extLst>
          </p:cNvPr>
          <p:cNvSpPr txBox="1">
            <a:spLocks/>
          </p:cNvSpPr>
          <p:nvPr/>
        </p:nvSpPr>
        <p:spPr>
          <a:xfrm>
            <a:off x="1131928" y="5300038"/>
            <a:ext cx="7126592" cy="61855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050" dirty="0"/>
              <a:t>Podpora procesu deinstitucionalizace je projekt Ministerstva práce a sociálních věcí, spolufinancovaný z prostředků Evropského sociálního fondu plus prostřednictvím Operačního programu Zaměstnanost plus a státního rozpočtu České republiky. </a:t>
            </a:r>
            <a:r>
              <a:rPr lang="cs-CZ" sz="1050" dirty="0" err="1"/>
              <a:t>Reg</a:t>
            </a:r>
            <a:r>
              <a:rPr lang="cs-CZ" sz="1050" dirty="0"/>
              <a:t>. číslo: CZ.03.02.02/00/22_004/0000724</a:t>
            </a:r>
          </a:p>
        </p:txBody>
      </p:sp>
      <p:pic>
        <p:nvPicPr>
          <p:cNvPr id="5" name="Obrázek 4" descr="Obsah obrázku text, Písmo, symbol, Grafika&#10;&#10;Popis byl vytvořen automaticky">
            <a:extLst>
              <a:ext uri="{FF2B5EF4-FFF2-40B4-BE49-F238E27FC236}">
                <a16:creationId xmlns:a16="http://schemas.microsoft.com/office/drawing/2014/main" id="{1F8846E8-5F1F-0A91-6CC3-88497167E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74" y="1179132"/>
            <a:ext cx="1892300" cy="463738"/>
          </a:xfrm>
          <a:prstGeom prst="rect">
            <a:avLst/>
          </a:prstGeom>
        </p:spPr>
      </p:pic>
      <p:pic>
        <p:nvPicPr>
          <p:cNvPr id="6" name="Obrázek 5" descr="Obsah obrázku text, grafický design, Grafika, Písmo&#10;&#10;Popis byl vytvořen automaticky">
            <a:extLst>
              <a:ext uri="{FF2B5EF4-FFF2-40B4-BE49-F238E27FC236}">
                <a16:creationId xmlns:a16="http://schemas.microsoft.com/office/drawing/2014/main" id="{F286D4DC-5BD0-29A1-FEFD-C3DA010C91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405" y="4618093"/>
            <a:ext cx="1636286" cy="630672"/>
          </a:xfrm>
          <a:prstGeom prst="rect">
            <a:avLst/>
          </a:prstGeom>
        </p:spPr>
      </p:pic>
      <p:pic>
        <p:nvPicPr>
          <p:cNvPr id="7" name="Obrázek 6" descr="Obsah obrázku černá, tma&#10;&#10;Obsah vygenerovaný umělou inteligencí může být nesprávný.">
            <a:extLst>
              <a:ext uri="{FF2B5EF4-FFF2-40B4-BE49-F238E27FC236}">
                <a16:creationId xmlns:a16="http://schemas.microsoft.com/office/drawing/2014/main" id="{72BD7A3D-C4D0-C08A-DFD4-7B5D144694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965" y="114096"/>
            <a:ext cx="2739334" cy="273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0039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548640"/>
            <a:ext cx="9144000" cy="73152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329938" y="1097280"/>
            <a:ext cx="307045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>
                <a:solidFill>
                  <a:srgbClr val="00397A"/>
                </a:solidFill>
              </a:defRPr>
            </a:pPr>
            <a:r>
              <a:rPr lang="cs-CZ" sz="3200" b="1" dirty="0"/>
              <a:t>Pilotní ověřování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329938" y="2002875"/>
            <a:ext cx="772997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2060"/>
                </a:solidFill>
              </a:rPr>
              <a:t>Pilotní ověřování probíhá na vzorku: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/>
              <a:t>36 poskytovatelů zapojených do projektu Podpora DI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/>
              <a:t>5 přímo řízených organizací MPSV</a:t>
            </a:r>
          </a:p>
          <a:p>
            <a:endParaRPr lang="cs-CZ" sz="2400" dirty="0"/>
          </a:p>
          <a:p>
            <a:r>
              <a:rPr lang="cs-CZ" sz="2400" b="1" dirty="0">
                <a:solidFill>
                  <a:srgbClr val="002060"/>
                </a:solidFill>
              </a:rPr>
              <a:t>Sledované období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/>
              <a:t>rok 2024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/>
              <a:t>rok 2025</a:t>
            </a:r>
          </a:p>
          <a:p>
            <a:endParaRPr lang="cs-CZ" sz="2400" dirty="0"/>
          </a:p>
          <a:p>
            <a:r>
              <a:rPr lang="cs-CZ" sz="2400" dirty="0"/>
              <a:t>Cílem je ověřit funkčnost metodiky a způsob sběru dat.</a:t>
            </a:r>
          </a:p>
          <a:p>
            <a:r>
              <a:rPr lang="cs-CZ" sz="2400" dirty="0"/>
              <a:t>Na základě zkušeností z pilotního ověřování bude monitoring povahy služeb dále rozvíjen </a:t>
            </a:r>
            <a:r>
              <a:rPr lang="cs-CZ" sz="2400" i="1" dirty="0"/>
              <a:t>v rámci plnění Akčního plánu DI na období 2026–2028.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0039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548640"/>
            <a:ext cx="9144000" cy="73152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45096" y="804892"/>
            <a:ext cx="8898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002060"/>
                </a:solidFill>
              </a:rPr>
              <a:t>Příklad vyhodnocení míry </a:t>
            </a:r>
            <a:r>
              <a:rPr lang="cs-CZ" sz="3200" b="1" dirty="0" err="1">
                <a:solidFill>
                  <a:srgbClr val="002060"/>
                </a:solidFill>
              </a:rPr>
              <a:t>komunitnosti</a:t>
            </a:r>
            <a:r>
              <a:rPr lang="cs-CZ" sz="3200" b="1" dirty="0">
                <a:solidFill>
                  <a:srgbClr val="002060"/>
                </a:solidFill>
              </a:rPr>
              <a:t> služeb</a:t>
            </a:r>
            <a:endParaRPr lang="cs-CZ" sz="32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096" y="1572767"/>
            <a:ext cx="842756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solidFill>
                  <a:srgbClr val="002060"/>
                </a:solidFill>
              </a:rPr>
              <a:t>Poskytovatel: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200" dirty="0"/>
              <a:t>přímo řízená příspěvková organizace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200" dirty="0"/>
              <a:t>vznik v 70. letech</a:t>
            </a:r>
          </a:p>
          <a:p>
            <a:pPr lvl="0"/>
            <a:endParaRPr lang="cs-CZ" sz="2200" dirty="0">
              <a:solidFill>
                <a:srgbClr val="002060"/>
              </a:solidFill>
            </a:endParaRPr>
          </a:p>
          <a:p>
            <a:pPr lvl="0"/>
            <a:r>
              <a:rPr lang="cs-CZ" sz="2200" b="1" dirty="0">
                <a:solidFill>
                  <a:srgbClr val="002060"/>
                </a:solidFill>
              </a:rPr>
              <a:t>Cílová skupina: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200" dirty="0"/>
              <a:t>osoby se zdravotním postižením</a:t>
            </a:r>
          </a:p>
          <a:p>
            <a:pPr lvl="0"/>
            <a:endParaRPr lang="cs-CZ" sz="2200" dirty="0">
              <a:solidFill>
                <a:srgbClr val="002060"/>
              </a:solidFill>
            </a:endParaRPr>
          </a:p>
          <a:p>
            <a:r>
              <a:rPr lang="cs-CZ" sz="2200" b="1" dirty="0">
                <a:solidFill>
                  <a:srgbClr val="002060"/>
                </a:solidFill>
              </a:rPr>
              <a:t>Registrované sociální služby (spojené s bydlením):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200" dirty="0"/>
              <a:t>Domov pro osoby se zdravotním postižením (DOZP)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200" dirty="0"/>
              <a:t>Sociální rehabilitace (pobytová forma)</a:t>
            </a:r>
          </a:p>
          <a:p>
            <a:endParaRPr lang="cs-CZ" sz="2200" dirty="0"/>
          </a:p>
          <a:p>
            <a:r>
              <a:rPr lang="cs-CZ" sz="2200" b="1" dirty="0">
                <a:solidFill>
                  <a:srgbClr val="002060"/>
                </a:solidFill>
              </a:rPr>
              <a:t>Výsledky jsou vyhodnocovány: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200" dirty="0"/>
              <a:t>za jednotlivé služby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200" dirty="0"/>
              <a:t>i celkově za poskytovatele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0039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548640"/>
            <a:ext cx="9144000" cy="73152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A381202D-F8EC-42D4-9971-13C44CA1C0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312575"/>
              </p:ext>
            </p:extLst>
          </p:nvPr>
        </p:nvGraphicFramePr>
        <p:xfrm>
          <a:off x="395925" y="487147"/>
          <a:ext cx="8521831" cy="6441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9048">
                  <a:extLst>
                    <a:ext uri="{9D8B030D-6E8A-4147-A177-3AD203B41FA5}">
                      <a16:colId xmlns:a16="http://schemas.microsoft.com/office/drawing/2014/main" val="184178458"/>
                    </a:ext>
                  </a:extLst>
                </a:gridCol>
                <a:gridCol w="4709747">
                  <a:extLst>
                    <a:ext uri="{9D8B030D-6E8A-4147-A177-3AD203B41FA5}">
                      <a16:colId xmlns:a16="http://schemas.microsoft.com/office/drawing/2014/main" val="2143370146"/>
                    </a:ext>
                  </a:extLst>
                </a:gridCol>
                <a:gridCol w="1717578">
                  <a:extLst>
                    <a:ext uri="{9D8B030D-6E8A-4147-A177-3AD203B41FA5}">
                      <a16:colId xmlns:a16="http://schemas.microsoft.com/office/drawing/2014/main" val="448343322"/>
                    </a:ext>
                  </a:extLst>
                </a:gridCol>
                <a:gridCol w="1585458">
                  <a:extLst>
                    <a:ext uri="{9D8B030D-6E8A-4147-A177-3AD203B41FA5}">
                      <a16:colId xmlns:a16="http://schemas.microsoft.com/office/drawing/2014/main" val="2951775345"/>
                    </a:ext>
                  </a:extLst>
                </a:gridCol>
              </a:tblGrid>
              <a:tr h="278272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Analýza povahy služby DOZP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extLst>
                  <a:ext uri="{0D108BD9-81ED-4DB2-BD59-A6C34878D82A}">
                    <a16:rowId xmlns:a16="http://schemas.microsoft.com/office/drawing/2014/main" val="1811029665"/>
                  </a:ext>
                </a:extLst>
              </a:tr>
              <a:tr h="405483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Soulad s kritérii komunitní služby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2024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 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2025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 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extLst>
                  <a:ext uri="{0D108BD9-81ED-4DB2-BD59-A6C34878D82A}">
                    <a16:rowId xmlns:a16="http://schemas.microsoft.com/office/drawing/2014/main" val="202254256"/>
                  </a:ext>
                </a:extLst>
              </a:tr>
              <a:tr h="20671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Kapacita služby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155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137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extLst>
                  <a:ext uri="{0D108BD9-81ED-4DB2-BD59-A6C34878D82A}">
                    <a16:rowId xmlns:a16="http://schemas.microsoft.com/office/drawing/2014/main" val="3260814922"/>
                  </a:ext>
                </a:extLst>
              </a:tr>
              <a:tr h="20671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Kapacita poskytovatele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163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145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extLst>
                  <a:ext uri="{0D108BD9-81ED-4DB2-BD59-A6C34878D82A}">
                    <a16:rowId xmlns:a16="http://schemas.microsoft.com/office/drawing/2014/main" val="1005507835"/>
                  </a:ext>
                </a:extLst>
              </a:tr>
              <a:tr h="198766">
                <a:tc rowSpan="2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Poměr celkové kapacity služby na celkově kapacitě poskytovatele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155/163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137/145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extLst>
                  <a:ext uri="{0D108BD9-81ED-4DB2-BD59-A6C34878D82A}">
                    <a16:rowId xmlns:a16="http://schemas.microsoft.com/office/drawing/2014/main" val="1739438148"/>
                  </a:ext>
                </a:extLst>
              </a:tr>
              <a:tr h="206717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(95,1 %) 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(94,5 %) 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extLst>
                  <a:ext uri="{0D108BD9-81ED-4DB2-BD59-A6C34878D82A}">
                    <a16:rowId xmlns:a16="http://schemas.microsoft.com/office/drawing/2014/main" val="2674193714"/>
                  </a:ext>
                </a:extLst>
              </a:tr>
              <a:tr h="20671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Plnění kritérií komunitní služby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Poměr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Poměr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extLst>
                  <a:ext uri="{0D108BD9-81ED-4DB2-BD59-A6C34878D82A}">
                    <a16:rowId xmlns:a16="http://schemas.microsoft.com/office/drawing/2014/main" val="75327302"/>
                  </a:ext>
                </a:extLst>
              </a:tr>
              <a:tr h="3651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K1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Umístění jednotky nejméně 250 metrů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0 %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0 %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extLst>
                  <a:ext uri="{0D108BD9-81ED-4DB2-BD59-A6C34878D82A}">
                    <a16:rowId xmlns:a16="http://schemas.microsoft.com/office/drawing/2014/main" val="3183819325"/>
                  </a:ext>
                </a:extLst>
              </a:tr>
              <a:tr h="3651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K2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Maximálně 18 uživatelů v objektu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0 %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0 %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extLst>
                  <a:ext uri="{0D108BD9-81ED-4DB2-BD59-A6C34878D82A}">
                    <a16:rowId xmlns:a16="http://schemas.microsoft.com/office/drawing/2014/main" val="3665483769"/>
                  </a:ext>
                </a:extLst>
              </a:tr>
              <a:tr h="3651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K3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Maximálně 18 uživatelů na pozemku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0 %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0 %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extLst>
                  <a:ext uri="{0D108BD9-81ED-4DB2-BD59-A6C34878D82A}">
                    <a16:rowId xmlns:a16="http://schemas.microsoft.com/office/drawing/2014/main" val="2646108598"/>
                  </a:ext>
                </a:extLst>
              </a:tr>
              <a:tr h="389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K4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Maximálně 18 uživatelů, jimž jsou poskytovány pobytové SSL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0 %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0 %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extLst>
                  <a:ext uri="{0D108BD9-81ED-4DB2-BD59-A6C34878D82A}">
                    <a16:rowId xmlns:a16="http://schemas.microsoft.com/office/drawing/2014/main" val="2906722717"/>
                  </a:ext>
                </a:extLst>
              </a:tr>
              <a:tr h="19876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K5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Počet jednolůžkových pokojů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87/121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103/120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extLst>
                  <a:ext uri="{0D108BD9-81ED-4DB2-BD59-A6C34878D82A}">
                    <a16:rowId xmlns:a16="http://schemas.microsoft.com/office/drawing/2014/main" val="113721270"/>
                  </a:ext>
                </a:extLst>
              </a:tr>
              <a:tr h="20671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71,90 %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85,80 %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extLst>
                  <a:ext uri="{0D108BD9-81ED-4DB2-BD59-A6C34878D82A}">
                    <a16:rowId xmlns:a16="http://schemas.microsoft.com/office/drawing/2014/main" val="3917493074"/>
                  </a:ext>
                </a:extLst>
              </a:tr>
              <a:tr h="19876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K6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Počet dvoulůžkových pokojů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34/121 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17/120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extLst>
                  <a:ext uri="{0D108BD9-81ED-4DB2-BD59-A6C34878D82A}">
                    <a16:rowId xmlns:a16="http://schemas.microsoft.com/office/drawing/2014/main" val="1507873149"/>
                  </a:ext>
                </a:extLst>
              </a:tr>
              <a:tr h="20671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28,10 %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14,20 %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extLst>
                  <a:ext uri="{0D108BD9-81ED-4DB2-BD59-A6C34878D82A}">
                    <a16:rowId xmlns:a16="http://schemas.microsoft.com/office/drawing/2014/main" val="3608384469"/>
                  </a:ext>
                </a:extLst>
              </a:tr>
              <a:tr h="206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K7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Počet třílůžkových pokojů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0 %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0 %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extLst>
                  <a:ext uri="{0D108BD9-81ED-4DB2-BD59-A6C34878D82A}">
                    <a16:rowId xmlns:a16="http://schemas.microsoft.com/office/drawing/2014/main" val="1190133117"/>
                  </a:ext>
                </a:extLst>
              </a:tr>
              <a:tr h="3651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K8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Počet více než třílůžkových pokojů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0 %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0 %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extLst>
                  <a:ext uri="{0D108BD9-81ED-4DB2-BD59-A6C34878D82A}">
                    <a16:rowId xmlns:a16="http://schemas.microsoft.com/office/drawing/2014/main" val="172224298"/>
                  </a:ext>
                </a:extLst>
              </a:tr>
              <a:tr h="20671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K9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Průměrná kapacita jednotky bydlení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2/155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2/137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extLst>
                  <a:ext uri="{0D108BD9-81ED-4DB2-BD59-A6C34878D82A}">
                    <a16:rowId xmlns:a16="http://schemas.microsoft.com/office/drawing/2014/main" val="560186997"/>
                  </a:ext>
                </a:extLst>
              </a:tr>
              <a:tr h="2146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78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69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extLst>
                  <a:ext uri="{0D108BD9-81ED-4DB2-BD59-A6C34878D82A}">
                    <a16:rowId xmlns:a16="http://schemas.microsoft.com/office/drawing/2014/main" val="216888140"/>
                  </a:ext>
                </a:extLst>
              </a:tr>
              <a:tr h="19876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K10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Druhy jednotek bydlení (%) (byt/rodinný dům, velkokapacitní)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1,3 % - byt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1,5 % - byt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extLst>
                  <a:ext uri="{0D108BD9-81ED-4DB2-BD59-A6C34878D82A}">
                    <a16:rowId xmlns:a16="http://schemas.microsoft.com/office/drawing/2014/main" val="3105101379"/>
                  </a:ext>
                </a:extLst>
              </a:tr>
              <a:tr h="35353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98,7 % - velk. 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98,5 % - </a:t>
                      </a:r>
                      <a:r>
                        <a:rPr lang="cs-CZ" sz="1600" dirty="0" err="1">
                          <a:effectLst/>
                        </a:rPr>
                        <a:t>velk</a:t>
                      </a:r>
                      <a:r>
                        <a:rPr lang="cs-CZ" sz="1600" dirty="0">
                          <a:effectLst/>
                        </a:rPr>
                        <a:t>. 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5" marR="37815" marT="0" marB="0" anchor="ctr"/>
                </a:tc>
                <a:extLst>
                  <a:ext uri="{0D108BD9-81ED-4DB2-BD59-A6C34878D82A}">
                    <a16:rowId xmlns:a16="http://schemas.microsoft.com/office/drawing/2014/main" val="3718055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237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0039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548640"/>
            <a:ext cx="9144000" cy="73152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E42CC8DE-DC0B-49C4-A286-0419A95222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375259"/>
              </p:ext>
            </p:extLst>
          </p:nvPr>
        </p:nvGraphicFramePr>
        <p:xfrm>
          <a:off x="245098" y="659873"/>
          <a:ext cx="8823488" cy="60597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7901">
                  <a:extLst>
                    <a:ext uri="{9D8B030D-6E8A-4147-A177-3AD203B41FA5}">
                      <a16:colId xmlns:a16="http://schemas.microsoft.com/office/drawing/2014/main" val="67233328"/>
                    </a:ext>
                  </a:extLst>
                </a:gridCol>
                <a:gridCol w="4891736">
                  <a:extLst>
                    <a:ext uri="{9D8B030D-6E8A-4147-A177-3AD203B41FA5}">
                      <a16:colId xmlns:a16="http://schemas.microsoft.com/office/drawing/2014/main" val="2924003255"/>
                    </a:ext>
                  </a:extLst>
                </a:gridCol>
                <a:gridCol w="1783677">
                  <a:extLst>
                    <a:ext uri="{9D8B030D-6E8A-4147-A177-3AD203B41FA5}">
                      <a16:colId xmlns:a16="http://schemas.microsoft.com/office/drawing/2014/main" val="4249293364"/>
                    </a:ext>
                  </a:extLst>
                </a:gridCol>
                <a:gridCol w="1620174">
                  <a:extLst>
                    <a:ext uri="{9D8B030D-6E8A-4147-A177-3AD203B41FA5}">
                      <a16:colId xmlns:a16="http://schemas.microsoft.com/office/drawing/2014/main" val="3636978401"/>
                    </a:ext>
                  </a:extLst>
                </a:gridCol>
              </a:tblGrid>
              <a:tr h="335682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Analýza povahy služby SR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8" marR="44058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377776"/>
                  </a:ext>
                </a:extLst>
              </a:tr>
              <a:tr h="48913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Soulad s kritérii komunitní služby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8" marR="44058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2024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 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8" marR="440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2025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 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8" marR="44058" marT="0" marB="0" anchor="ctr"/>
                </a:tc>
                <a:extLst>
                  <a:ext uri="{0D108BD9-81ED-4DB2-BD59-A6C34878D82A}">
                    <a16:rowId xmlns:a16="http://schemas.microsoft.com/office/drawing/2014/main" val="3902490762"/>
                  </a:ext>
                </a:extLst>
              </a:tr>
              <a:tr h="24936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Kapacita služby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8" marR="44058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8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8" marR="440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8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8" marR="44058" marT="0" marB="0" anchor="ctr"/>
                </a:tc>
                <a:extLst>
                  <a:ext uri="{0D108BD9-81ED-4DB2-BD59-A6C34878D82A}">
                    <a16:rowId xmlns:a16="http://schemas.microsoft.com/office/drawing/2014/main" val="98370131"/>
                  </a:ext>
                </a:extLst>
              </a:tr>
              <a:tr h="24936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Kapacita poskytovatele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8" marR="44058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163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8" marR="440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145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8" marR="44058" marT="0" marB="0" anchor="ctr"/>
                </a:tc>
                <a:extLst>
                  <a:ext uri="{0D108BD9-81ED-4DB2-BD59-A6C34878D82A}">
                    <a16:rowId xmlns:a16="http://schemas.microsoft.com/office/drawing/2014/main" val="3680525652"/>
                  </a:ext>
                </a:extLst>
              </a:tr>
              <a:tr h="239771">
                <a:tc rowSpan="2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Poměr celkové kapacity služby na celkově kapacitě poskytovatele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8" marR="44058" marT="0" marB="0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8/163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8" marR="440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8/145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8" marR="44058" marT="0" marB="0" anchor="ctr"/>
                </a:tc>
                <a:extLst>
                  <a:ext uri="{0D108BD9-81ED-4DB2-BD59-A6C34878D82A}">
                    <a16:rowId xmlns:a16="http://schemas.microsoft.com/office/drawing/2014/main" val="2151043951"/>
                  </a:ext>
                </a:extLst>
              </a:tr>
              <a:tr h="249364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(4,9 %) 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8" marR="440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(5,5 %) 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8" marR="44058" marT="0" marB="0" anchor="ctr"/>
                </a:tc>
                <a:extLst>
                  <a:ext uri="{0D108BD9-81ED-4DB2-BD59-A6C34878D82A}">
                    <a16:rowId xmlns:a16="http://schemas.microsoft.com/office/drawing/2014/main" val="1766340798"/>
                  </a:ext>
                </a:extLst>
              </a:tr>
              <a:tr h="24936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8" marR="44058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Poměr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8" marR="440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Poměr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8" marR="44058" marT="0" marB="0" anchor="ctr"/>
                </a:tc>
                <a:extLst>
                  <a:ext uri="{0D108BD9-81ED-4DB2-BD59-A6C34878D82A}">
                    <a16:rowId xmlns:a16="http://schemas.microsoft.com/office/drawing/2014/main" val="2437738691"/>
                  </a:ext>
                </a:extLst>
              </a:tr>
              <a:tr h="444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K3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8" marR="440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Maximálně 18 uživatelů na pozemku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8" marR="440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100 %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8" marR="440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100 %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8" marR="44058" marT="0" marB="0" anchor="ctr"/>
                </a:tc>
                <a:extLst>
                  <a:ext uri="{0D108BD9-81ED-4DB2-BD59-A6C34878D82A}">
                    <a16:rowId xmlns:a16="http://schemas.microsoft.com/office/drawing/2014/main" val="1809018945"/>
                  </a:ext>
                </a:extLst>
              </a:tr>
              <a:tr h="672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K4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8" marR="440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Maximálně 18 uživatelů, jimž jsou poskytovány pobytové SSL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8" marR="440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 100 %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8" marR="440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100 %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8" marR="44058" marT="0" marB="0" anchor="ctr"/>
                </a:tc>
                <a:extLst>
                  <a:ext uri="{0D108BD9-81ED-4DB2-BD59-A6C34878D82A}">
                    <a16:rowId xmlns:a16="http://schemas.microsoft.com/office/drawing/2014/main" val="2302763249"/>
                  </a:ext>
                </a:extLst>
              </a:tr>
              <a:tr h="23977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K5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8" marR="44058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Počet jednolůžkových pokojů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8" marR="440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6/7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8" marR="440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6/7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8" marR="44058" marT="0" marB="0" anchor="ctr"/>
                </a:tc>
                <a:extLst>
                  <a:ext uri="{0D108BD9-81ED-4DB2-BD59-A6C34878D82A}">
                    <a16:rowId xmlns:a16="http://schemas.microsoft.com/office/drawing/2014/main" val="2647980107"/>
                  </a:ext>
                </a:extLst>
              </a:tr>
              <a:tr h="24936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85,70 %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8" marR="440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85,70 %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8" marR="44058" marT="0" marB="0" anchor="ctr"/>
                </a:tc>
                <a:extLst>
                  <a:ext uri="{0D108BD9-81ED-4DB2-BD59-A6C34878D82A}">
                    <a16:rowId xmlns:a16="http://schemas.microsoft.com/office/drawing/2014/main" val="3063391776"/>
                  </a:ext>
                </a:extLst>
              </a:tr>
              <a:tr h="23977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K6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8" marR="44058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Počet dvoulůžkových pokojů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8" marR="440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1/7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8" marR="440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1/7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8" marR="44058" marT="0" marB="0" anchor="ctr"/>
                </a:tc>
                <a:extLst>
                  <a:ext uri="{0D108BD9-81ED-4DB2-BD59-A6C34878D82A}">
                    <a16:rowId xmlns:a16="http://schemas.microsoft.com/office/drawing/2014/main" val="1099394169"/>
                  </a:ext>
                </a:extLst>
              </a:tr>
              <a:tr h="24936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14,30 %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8" marR="440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14,30 %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8" marR="44058" marT="0" marB="0" anchor="ctr"/>
                </a:tc>
                <a:extLst>
                  <a:ext uri="{0D108BD9-81ED-4DB2-BD59-A6C34878D82A}">
                    <a16:rowId xmlns:a16="http://schemas.microsoft.com/office/drawing/2014/main" val="26662795"/>
                  </a:ext>
                </a:extLst>
              </a:tr>
              <a:tr h="2493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K7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8" marR="440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Počet třílůžkových pokojů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8" marR="440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 0 %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8" marR="440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 0 %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8" marR="44058" marT="0" marB="0" anchor="ctr"/>
                </a:tc>
                <a:extLst>
                  <a:ext uri="{0D108BD9-81ED-4DB2-BD59-A6C34878D82A}">
                    <a16:rowId xmlns:a16="http://schemas.microsoft.com/office/drawing/2014/main" val="1490310089"/>
                  </a:ext>
                </a:extLst>
              </a:tr>
              <a:tr h="444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K8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8" marR="440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Počet více než třílůžkových pokojů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8" marR="440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 0 %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8" marR="440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 0 %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8" marR="44058" marT="0" marB="0" anchor="ctr"/>
                </a:tc>
                <a:extLst>
                  <a:ext uri="{0D108BD9-81ED-4DB2-BD59-A6C34878D82A}">
                    <a16:rowId xmlns:a16="http://schemas.microsoft.com/office/drawing/2014/main" val="2718092822"/>
                  </a:ext>
                </a:extLst>
              </a:tr>
              <a:tr h="444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K9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8" marR="440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Průměrná kapacita jednotky bydlení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8" marR="440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1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8" marR="440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1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8" marR="44058" marT="0" marB="0" anchor="ctr"/>
                </a:tc>
                <a:extLst>
                  <a:ext uri="{0D108BD9-81ED-4DB2-BD59-A6C34878D82A}">
                    <a16:rowId xmlns:a16="http://schemas.microsoft.com/office/drawing/2014/main" val="3204692565"/>
                  </a:ext>
                </a:extLst>
              </a:tr>
              <a:tr h="672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K10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8" marR="440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Druhy jednotek bydlení (%) (byt/rodinný dům, velkokapacitní)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8" marR="440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100 % byt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8" marR="440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100 % byt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58" marR="44058" marT="0" marB="0" anchor="ctr"/>
                </a:tc>
                <a:extLst>
                  <a:ext uri="{0D108BD9-81ED-4DB2-BD59-A6C34878D82A}">
                    <a16:rowId xmlns:a16="http://schemas.microsoft.com/office/drawing/2014/main" val="423415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517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0039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548640"/>
            <a:ext cx="9144000" cy="73152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7F3E6107-41B1-4ACB-A44B-1A046230CF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24918"/>
              </p:ext>
            </p:extLst>
          </p:nvPr>
        </p:nvGraphicFramePr>
        <p:xfrm>
          <a:off x="301658" y="529409"/>
          <a:ext cx="8540684" cy="62142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2925">
                  <a:extLst>
                    <a:ext uri="{9D8B030D-6E8A-4147-A177-3AD203B41FA5}">
                      <a16:colId xmlns:a16="http://schemas.microsoft.com/office/drawing/2014/main" val="3208963118"/>
                    </a:ext>
                  </a:extLst>
                </a:gridCol>
                <a:gridCol w="4503281">
                  <a:extLst>
                    <a:ext uri="{9D8B030D-6E8A-4147-A177-3AD203B41FA5}">
                      <a16:colId xmlns:a16="http://schemas.microsoft.com/office/drawing/2014/main" val="809197148"/>
                    </a:ext>
                  </a:extLst>
                </a:gridCol>
                <a:gridCol w="1976232">
                  <a:extLst>
                    <a:ext uri="{9D8B030D-6E8A-4147-A177-3AD203B41FA5}">
                      <a16:colId xmlns:a16="http://schemas.microsoft.com/office/drawing/2014/main" val="2359770758"/>
                    </a:ext>
                  </a:extLst>
                </a:gridCol>
                <a:gridCol w="1568246">
                  <a:extLst>
                    <a:ext uri="{9D8B030D-6E8A-4147-A177-3AD203B41FA5}">
                      <a16:colId xmlns:a16="http://schemas.microsoft.com/office/drawing/2014/main" val="2240519938"/>
                    </a:ext>
                  </a:extLst>
                </a:gridCol>
              </a:tblGrid>
              <a:tr h="280417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Analýza povahy služby celkově za poskytovatele 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798700"/>
                  </a:ext>
                </a:extLst>
              </a:tr>
              <a:tr h="43517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Soulad s kritérii komunitní služby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2024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 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2025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 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extLst>
                  <a:ext uri="{0D108BD9-81ED-4DB2-BD59-A6C34878D82A}">
                    <a16:rowId xmlns:a16="http://schemas.microsoft.com/office/drawing/2014/main" val="1720071956"/>
                  </a:ext>
                </a:extLst>
              </a:tr>
              <a:tr h="22185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Kapacita služby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163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145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extLst>
                  <a:ext uri="{0D108BD9-81ED-4DB2-BD59-A6C34878D82A}">
                    <a16:rowId xmlns:a16="http://schemas.microsoft.com/office/drawing/2014/main" val="1503601815"/>
                  </a:ext>
                </a:extLst>
              </a:tr>
              <a:tr h="22185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Kapacita poskytovatele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163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145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extLst>
                  <a:ext uri="{0D108BD9-81ED-4DB2-BD59-A6C34878D82A}">
                    <a16:rowId xmlns:a16="http://schemas.microsoft.com/office/drawing/2014/main" val="165450511"/>
                  </a:ext>
                </a:extLst>
              </a:tr>
              <a:tr h="46077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Poměr celkové kapacity služby na celkově kapacitě poskytovatele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extLst>
                  <a:ext uri="{0D108BD9-81ED-4DB2-BD59-A6C34878D82A}">
                    <a16:rowId xmlns:a16="http://schemas.microsoft.com/office/drawing/2014/main" val="3530314381"/>
                  </a:ext>
                </a:extLst>
              </a:tr>
              <a:tr h="22185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Poměr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Poměr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extLst>
                  <a:ext uri="{0D108BD9-81ED-4DB2-BD59-A6C34878D82A}">
                    <a16:rowId xmlns:a16="http://schemas.microsoft.com/office/drawing/2014/main" val="2258891638"/>
                  </a:ext>
                </a:extLst>
              </a:tr>
              <a:tr h="21332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K3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Maximálně 18 uživatelů na pozemku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8/163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8/145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extLst>
                  <a:ext uri="{0D108BD9-81ED-4DB2-BD59-A6C34878D82A}">
                    <a16:rowId xmlns:a16="http://schemas.microsoft.com/office/drawing/2014/main" val="4052289433"/>
                  </a:ext>
                </a:extLst>
              </a:tr>
              <a:tr h="22185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4,90 %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5,50 %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extLst>
                  <a:ext uri="{0D108BD9-81ED-4DB2-BD59-A6C34878D82A}">
                    <a16:rowId xmlns:a16="http://schemas.microsoft.com/office/drawing/2014/main" val="3863320323"/>
                  </a:ext>
                </a:extLst>
              </a:tr>
              <a:tr h="21332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K4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Maximálně 18 uživatelů, jimž jsou poskytovány pobytové SSL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 8/163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8/145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extLst>
                  <a:ext uri="{0D108BD9-81ED-4DB2-BD59-A6C34878D82A}">
                    <a16:rowId xmlns:a16="http://schemas.microsoft.com/office/drawing/2014/main" val="3460147389"/>
                  </a:ext>
                </a:extLst>
              </a:tr>
              <a:tr h="40830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4,90 %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5,50 %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extLst>
                  <a:ext uri="{0D108BD9-81ED-4DB2-BD59-A6C34878D82A}">
                    <a16:rowId xmlns:a16="http://schemas.microsoft.com/office/drawing/2014/main" val="909036707"/>
                  </a:ext>
                </a:extLst>
              </a:tr>
              <a:tr h="21332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Počet jednolůžkových pokojů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93/128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109/127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extLst>
                  <a:ext uri="{0D108BD9-81ED-4DB2-BD59-A6C34878D82A}">
                    <a16:rowId xmlns:a16="http://schemas.microsoft.com/office/drawing/2014/main" val="3766824076"/>
                  </a:ext>
                </a:extLst>
              </a:tr>
              <a:tr h="22185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72,70 %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85,80 %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extLst>
                  <a:ext uri="{0D108BD9-81ED-4DB2-BD59-A6C34878D82A}">
                    <a16:rowId xmlns:a16="http://schemas.microsoft.com/office/drawing/2014/main" val="3657437152"/>
                  </a:ext>
                </a:extLst>
              </a:tr>
              <a:tr h="21332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K6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Počet dvoulůžkových pokojů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35/128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18/127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extLst>
                  <a:ext uri="{0D108BD9-81ED-4DB2-BD59-A6C34878D82A}">
                    <a16:rowId xmlns:a16="http://schemas.microsoft.com/office/drawing/2014/main" val="2782724584"/>
                  </a:ext>
                </a:extLst>
              </a:tr>
              <a:tr h="22185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27,30 %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14,20 %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extLst>
                  <a:ext uri="{0D108BD9-81ED-4DB2-BD59-A6C34878D82A}">
                    <a16:rowId xmlns:a16="http://schemas.microsoft.com/office/drawing/2014/main" val="1988820117"/>
                  </a:ext>
                </a:extLst>
              </a:tr>
              <a:tr h="2218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K7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Počet třílůžkových pokojů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 0 %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 0 %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extLst>
                  <a:ext uri="{0D108BD9-81ED-4DB2-BD59-A6C34878D82A}">
                    <a16:rowId xmlns:a16="http://schemas.microsoft.com/office/drawing/2014/main" val="4058729521"/>
                  </a:ext>
                </a:extLst>
              </a:tr>
              <a:tr h="418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K8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Počet více než třílůžkových pokojů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  0 %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  0 %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extLst>
                  <a:ext uri="{0D108BD9-81ED-4DB2-BD59-A6C34878D82A}">
                    <a16:rowId xmlns:a16="http://schemas.microsoft.com/office/drawing/2014/main" val="329442943"/>
                  </a:ext>
                </a:extLst>
              </a:tr>
              <a:tr h="21332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K9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Průměrná kapacita jednotky bydlení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10/163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10/145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extLst>
                  <a:ext uri="{0D108BD9-81ED-4DB2-BD59-A6C34878D82A}">
                    <a16:rowId xmlns:a16="http://schemas.microsoft.com/office/drawing/2014/main" val="39021623"/>
                  </a:ext>
                </a:extLst>
              </a:tr>
              <a:tr h="22185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16</a:t>
                      </a:r>
                      <a:endParaRPr lang="cs-CZ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15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extLst>
                  <a:ext uri="{0D108BD9-81ED-4DB2-BD59-A6C34878D82A}">
                    <a16:rowId xmlns:a16="http://schemas.microsoft.com/office/drawing/2014/main" val="1307967879"/>
                  </a:ext>
                </a:extLst>
              </a:tr>
              <a:tr h="410944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K10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Druhy jednotek bydlení (%) (byt/rodinný dům, velkokapacitní)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Byt = 10/163 = 6,1 %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Byt = 10/145 = 6,9 %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extLst>
                  <a:ext uri="{0D108BD9-81ED-4DB2-BD59-A6C34878D82A}">
                    <a16:rowId xmlns:a16="http://schemas.microsoft.com/office/drawing/2014/main" val="1715415912"/>
                  </a:ext>
                </a:extLst>
              </a:tr>
              <a:tr h="21332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extLst>
                  <a:ext uri="{0D108BD9-81ED-4DB2-BD59-A6C34878D82A}">
                    <a16:rowId xmlns:a16="http://schemas.microsoft.com/office/drawing/2014/main" val="2586941317"/>
                  </a:ext>
                </a:extLst>
              </a:tr>
              <a:tr h="6216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Velk. = 153/163 = 93,9 %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Velk</a:t>
                      </a:r>
                      <a:r>
                        <a:rPr lang="cs-CZ" sz="1400" dirty="0">
                          <a:effectLst/>
                        </a:rPr>
                        <a:t>. = 135/145 = 93,1 %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6" marR="38526" marT="0" marB="0" anchor="ctr"/>
                </a:tc>
                <a:extLst>
                  <a:ext uri="{0D108BD9-81ED-4DB2-BD59-A6C34878D82A}">
                    <a16:rowId xmlns:a16="http://schemas.microsoft.com/office/drawing/2014/main" val="2578647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2034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0039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548640"/>
            <a:ext cx="9144000" cy="73152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2366988-766A-47C3-A7ED-BDFDEE256A82}"/>
              </a:ext>
            </a:extLst>
          </p:cNvPr>
          <p:cNvSpPr/>
          <p:nvPr/>
        </p:nvSpPr>
        <p:spPr>
          <a:xfrm>
            <a:off x="367646" y="804427"/>
            <a:ext cx="8163612" cy="907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Celkové vyhodnocení poskytovatele</a:t>
            </a:r>
            <a:endParaRPr lang="cs-CZ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B9F085DD-C982-473E-94C2-1F85B141A21F}"/>
              </a:ext>
            </a:extLst>
          </p:cNvPr>
          <p:cNvSpPr/>
          <p:nvPr/>
        </p:nvSpPr>
        <p:spPr>
          <a:xfrm>
            <a:off x="367646" y="1716278"/>
            <a:ext cx="8163612" cy="3166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Podíl služeb podle typu bydlení:</a:t>
            </a:r>
            <a:endParaRPr lang="cs-CZ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cs-CZ" sz="16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komunitní forma: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4,9 %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velkokapacitní forma: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95,1 %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cs-CZ" sz="16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komunitní forma: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5,5 %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velkokapacitní forma: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94,5 %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➡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meziročně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mírný posun směrem ke komunitním službám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544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0039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548640"/>
            <a:ext cx="9144000" cy="73152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2366988-766A-47C3-A7ED-BDFDEE256A82}"/>
              </a:ext>
            </a:extLst>
          </p:cNvPr>
          <p:cNvSpPr/>
          <p:nvPr/>
        </p:nvSpPr>
        <p:spPr>
          <a:xfrm>
            <a:off x="367646" y="643438"/>
            <a:ext cx="8163612" cy="907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Celkové vyhodnocení poskytovatele</a:t>
            </a:r>
            <a:endParaRPr lang="cs-CZ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80BA637B-CBB0-4148-8529-C2A7D86999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051730"/>
              </p:ext>
            </p:extLst>
          </p:nvPr>
        </p:nvGraphicFramePr>
        <p:xfrm>
          <a:off x="367647" y="1244337"/>
          <a:ext cx="8568963" cy="5659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6957">
                  <a:extLst>
                    <a:ext uri="{9D8B030D-6E8A-4147-A177-3AD203B41FA5}">
                      <a16:colId xmlns:a16="http://schemas.microsoft.com/office/drawing/2014/main" val="2907766486"/>
                    </a:ext>
                  </a:extLst>
                </a:gridCol>
                <a:gridCol w="892300">
                  <a:extLst>
                    <a:ext uri="{9D8B030D-6E8A-4147-A177-3AD203B41FA5}">
                      <a16:colId xmlns:a16="http://schemas.microsoft.com/office/drawing/2014/main" val="1835861366"/>
                    </a:ext>
                  </a:extLst>
                </a:gridCol>
                <a:gridCol w="892300">
                  <a:extLst>
                    <a:ext uri="{9D8B030D-6E8A-4147-A177-3AD203B41FA5}">
                      <a16:colId xmlns:a16="http://schemas.microsoft.com/office/drawing/2014/main" val="3219362443"/>
                    </a:ext>
                  </a:extLst>
                </a:gridCol>
                <a:gridCol w="891403">
                  <a:extLst>
                    <a:ext uri="{9D8B030D-6E8A-4147-A177-3AD203B41FA5}">
                      <a16:colId xmlns:a16="http://schemas.microsoft.com/office/drawing/2014/main" val="3105236244"/>
                    </a:ext>
                  </a:extLst>
                </a:gridCol>
                <a:gridCol w="891403">
                  <a:extLst>
                    <a:ext uri="{9D8B030D-6E8A-4147-A177-3AD203B41FA5}">
                      <a16:colId xmlns:a16="http://schemas.microsoft.com/office/drawing/2014/main" val="1608719719"/>
                    </a:ext>
                  </a:extLst>
                </a:gridCol>
                <a:gridCol w="892300">
                  <a:extLst>
                    <a:ext uri="{9D8B030D-6E8A-4147-A177-3AD203B41FA5}">
                      <a16:colId xmlns:a16="http://schemas.microsoft.com/office/drawing/2014/main" val="443410808"/>
                    </a:ext>
                  </a:extLst>
                </a:gridCol>
                <a:gridCol w="892300">
                  <a:extLst>
                    <a:ext uri="{9D8B030D-6E8A-4147-A177-3AD203B41FA5}">
                      <a16:colId xmlns:a16="http://schemas.microsoft.com/office/drawing/2014/main" val="702923319"/>
                    </a:ext>
                  </a:extLst>
                </a:gridCol>
              </a:tblGrid>
              <a:tr h="36556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Vyhodnocení indikátorů komunitních služeb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DOZP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SR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Celkově poskytovatel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217730"/>
                  </a:ext>
                </a:extLst>
              </a:tr>
              <a:tr h="36556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2024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2025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2024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2025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2024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2025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18569086"/>
                  </a:ext>
                </a:extLst>
              </a:tr>
              <a:tr h="6889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I1 – Podíl 1lůžkových a 2lůžkových pokojů na celkovém (%)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100 %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100 %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100 %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100 %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100 %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100 %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04082340"/>
                  </a:ext>
                </a:extLst>
              </a:tr>
              <a:tr h="35150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I2 – Podíl jednotek s kapacitou ≤ 6 osob (%)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2/155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 2/137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100 %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100 %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10/163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10/145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78899465"/>
                  </a:ext>
                </a:extLst>
              </a:tr>
              <a:tr h="36556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1,30 %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1,50 %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6,10 %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6,90 %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44873940"/>
                  </a:ext>
                </a:extLst>
              </a:tr>
              <a:tr h="35150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I3 – Podíl jednotek splňujících vzdálenostní podmínku (250 m) (%)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0 %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 0 %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100 %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100 %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 8/163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 8/145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11889031"/>
                  </a:ext>
                </a:extLst>
              </a:tr>
              <a:tr h="36556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4,90 %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5,50 %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00119254"/>
                  </a:ext>
                </a:extLst>
              </a:tr>
              <a:tr h="35150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I4 – Průměrný počet uživatelů na jednotku (číslo)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155/3 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137/3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</a:rPr>
                        <a:t>8/7</a:t>
                      </a:r>
                      <a:endParaRPr lang="cs-CZ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</a:rPr>
                        <a:t> 8/7</a:t>
                      </a:r>
                      <a:endParaRPr lang="cs-CZ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163/10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 145/10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16724690"/>
                  </a:ext>
                </a:extLst>
              </a:tr>
              <a:tr h="36556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52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46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16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15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43433568"/>
                  </a:ext>
                </a:extLst>
              </a:tr>
              <a:tr h="35150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I5 – Podíl uživatelů v jednotlivých druzích jednotek bydlení (%)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155/163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137/145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8/163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8/145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</a:rPr>
                        <a:t> </a:t>
                      </a:r>
                      <a:endParaRPr lang="cs-CZ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 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32753446"/>
                  </a:ext>
                </a:extLst>
              </a:tr>
              <a:tr h="36556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(95,1 %) 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(94,5 %) 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(4,9 %) 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(5,5 %) 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954632"/>
                  </a:ext>
                </a:extLst>
              </a:tr>
              <a:tr h="6889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I6 – Počet nových komunitních jednotek bydlení ročně (%)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  0 %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   0 %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   0 %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   0 %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   0 %</a:t>
                      </a:r>
                      <a:endParaRPr lang="cs-CZ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</a:rPr>
                        <a:t>   0 %</a:t>
                      </a:r>
                      <a:endParaRPr lang="cs-CZ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19767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1738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0039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548640"/>
            <a:ext cx="9144000" cy="73152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2366988-766A-47C3-A7ED-BDFDEE256A82}"/>
              </a:ext>
            </a:extLst>
          </p:cNvPr>
          <p:cNvSpPr/>
          <p:nvPr/>
        </p:nvSpPr>
        <p:spPr>
          <a:xfrm>
            <a:off x="367646" y="643438"/>
            <a:ext cx="8163612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Celkové vyhodnocení poskytovatele – indikátory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149AE37E-A6C1-4C2F-80AD-6CC4D48157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6955147"/>
              </p:ext>
            </p:extLst>
          </p:nvPr>
        </p:nvGraphicFramePr>
        <p:xfrm>
          <a:off x="244995" y="1361662"/>
          <a:ext cx="2723424" cy="2494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D1D3746C-E9B1-4B38-9670-357BE8F58B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1121354"/>
              </p:ext>
            </p:extLst>
          </p:nvPr>
        </p:nvGraphicFramePr>
        <p:xfrm>
          <a:off x="2968419" y="4136221"/>
          <a:ext cx="2965140" cy="2494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2F6DC7BE-4C6E-4EE6-BB0F-868E55A4CD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1982683"/>
              </p:ext>
            </p:extLst>
          </p:nvPr>
        </p:nvGraphicFramePr>
        <p:xfrm>
          <a:off x="5801991" y="1400532"/>
          <a:ext cx="3304712" cy="2642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FCD3D0D6-E5FF-4737-BA07-0F76F40222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995586"/>
              </p:ext>
            </p:extLst>
          </p:nvPr>
        </p:nvGraphicFramePr>
        <p:xfrm>
          <a:off x="367646" y="4146489"/>
          <a:ext cx="2600773" cy="2196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0B329BA3-8929-4DD1-AFBE-935F629C96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5337028"/>
              </p:ext>
            </p:extLst>
          </p:nvPr>
        </p:nvGraphicFramePr>
        <p:xfrm>
          <a:off x="2963499" y="1320908"/>
          <a:ext cx="3059613" cy="2387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Graf 12">
            <a:extLst>
              <a:ext uri="{FF2B5EF4-FFF2-40B4-BE49-F238E27FC236}">
                <a16:creationId xmlns:a16="http://schemas.microsoft.com/office/drawing/2014/main" id="{737EDEE2-A6C4-4CCD-B948-2EDFC87C0F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0698387"/>
              </p:ext>
            </p:extLst>
          </p:nvPr>
        </p:nvGraphicFramePr>
        <p:xfrm>
          <a:off x="6023113" y="4133287"/>
          <a:ext cx="2862469" cy="2396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795347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0039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548640"/>
            <a:ext cx="9144000" cy="73152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386500" y="744639"/>
            <a:ext cx="821074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>
                <a:solidFill>
                  <a:srgbClr val="00397A"/>
                </a:solidFill>
              </a:defRPr>
            </a:pPr>
            <a:r>
              <a:rPr lang="en-US" sz="3200" b="1" dirty="0"/>
              <a:t>H</a:t>
            </a:r>
            <a:r>
              <a:rPr lang="cs-CZ" sz="3200" b="1" dirty="0" err="1"/>
              <a:t>lavní</a:t>
            </a:r>
            <a:r>
              <a:rPr lang="cs-CZ" sz="3200" b="1" dirty="0"/>
              <a:t> zjištění z pilotního monitoringu                u vybraného poskytovatele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438346" y="2072873"/>
            <a:ext cx="810705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2060"/>
                </a:solidFill>
              </a:rPr>
              <a:t>Analýza ukazuje:</a:t>
            </a:r>
            <a:endParaRPr lang="cs-CZ" sz="2400" dirty="0">
              <a:solidFill>
                <a:srgbClr val="00206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/>
              <a:t>Strukturální změny probíhají pomalu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/>
              <a:t>Převažuje velkokapacitní forma bydlení</a:t>
            </a:r>
          </a:p>
          <a:p>
            <a:endParaRPr lang="cs-CZ" sz="2400" b="1" dirty="0"/>
          </a:p>
          <a:p>
            <a:r>
              <a:rPr lang="cs-CZ" sz="2400" b="1" dirty="0">
                <a:solidFill>
                  <a:srgbClr val="002060"/>
                </a:solidFill>
              </a:rPr>
              <a:t>Pozitivní posun:</a:t>
            </a:r>
            <a:endParaRPr lang="cs-CZ" sz="2400" dirty="0">
              <a:solidFill>
                <a:srgbClr val="00206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/>
              <a:t>Více jednolůžkových pokojů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/>
              <a:t>Existence menších komunitních jednotek</a:t>
            </a:r>
          </a:p>
          <a:p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786689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0039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548640"/>
            <a:ext cx="9144000" cy="73152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97048" y="752770"/>
            <a:ext cx="82107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>
                <a:solidFill>
                  <a:srgbClr val="00397A"/>
                </a:solidFill>
              </a:defRPr>
            </a:pPr>
            <a:r>
              <a:rPr lang="cs-CZ" altLang="cs-CZ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Závěr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218661" y="1491896"/>
            <a:ext cx="876631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solidFill>
                  <a:srgbClr val="002060"/>
                </a:solidFill>
              </a:rPr>
              <a:t>Monitoring umožňuje:</a:t>
            </a:r>
            <a:endParaRPr lang="cs-CZ" sz="220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200" dirty="0"/>
              <a:t>porozumět proměně systému a systematicky sledovat míru </a:t>
            </a:r>
            <a:r>
              <a:rPr lang="cs-CZ" sz="2200" dirty="0" err="1"/>
              <a:t>komunitnosti</a:t>
            </a:r>
            <a:r>
              <a:rPr lang="cs-CZ" sz="2200" dirty="0"/>
              <a:t> služeb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200" dirty="0"/>
              <a:t>data umožňují sledovat dopady na život lidí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200" dirty="0"/>
              <a:t>porovnávat situaci poskytovatelů a druhů služeb v čase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200" dirty="0"/>
              <a:t>identifikovat oblasti pro další transformaci a tím vytvářet podklad pro plánování rozvoje komunitních služeb</a:t>
            </a:r>
          </a:p>
          <a:p>
            <a:endParaRPr lang="cs-CZ" sz="2200" b="1" dirty="0">
              <a:solidFill>
                <a:srgbClr val="002060"/>
              </a:solidFill>
            </a:endParaRPr>
          </a:p>
          <a:p>
            <a:r>
              <a:rPr lang="cs-CZ" sz="2200" b="1" dirty="0">
                <a:solidFill>
                  <a:srgbClr val="002060"/>
                </a:solidFill>
              </a:rPr>
              <a:t>Další vývoj monitoringu:</a:t>
            </a:r>
            <a:endParaRPr lang="cs-CZ" sz="220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200" dirty="0"/>
              <a:t>monitoring povahy služeb bude pokračovat v rámci AP DI 2026–2028</a:t>
            </a:r>
          </a:p>
          <a:p>
            <a:pPr lvl="0"/>
            <a:endParaRPr lang="cs-CZ" sz="2200" dirty="0"/>
          </a:p>
          <a:p>
            <a:pPr lvl="0"/>
            <a:r>
              <a:rPr lang="cs-CZ" sz="2200" b="1" dirty="0">
                <a:solidFill>
                  <a:srgbClr val="002060"/>
                </a:solidFill>
              </a:rPr>
              <a:t>Cílem je: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200" dirty="0"/>
              <a:t>získat spolehlivější data o službách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200" dirty="0"/>
              <a:t>podpořit plánování rozvoje komunitních služeb</a:t>
            </a:r>
          </a:p>
        </p:txBody>
      </p:sp>
    </p:spTree>
    <p:extLst>
      <p:ext uri="{BB962C8B-B14F-4D97-AF65-F5344CB8AC3E}">
        <p14:creationId xmlns:p14="http://schemas.microsoft.com/office/powerpoint/2010/main" val="1589251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0039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548640"/>
            <a:ext cx="9144000" cy="73152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61D216A-686E-496F-ACCC-B508698B9153}"/>
              </a:ext>
            </a:extLst>
          </p:cNvPr>
          <p:cNvSpPr/>
          <p:nvPr/>
        </p:nvSpPr>
        <p:spPr>
          <a:xfrm>
            <a:off x="391212" y="856357"/>
            <a:ext cx="8361575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2060"/>
                </a:solidFill>
              </a:rPr>
              <a:t>Anotace příspěvku</a:t>
            </a:r>
            <a:endParaRPr lang="cs-CZ" sz="2000" dirty="0">
              <a:solidFill>
                <a:srgbClr val="002060"/>
              </a:solidFill>
            </a:endParaRPr>
          </a:p>
          <a:p>
            <a:pPr>
              <a:spcBef>
                <a:spcPts val="1800"/>
              </a:spcBef>
            </a:pPr>
            <a:r>
              <a:rPr lang="cs-CZ" dirty="0"/>
              <a:t>• Příspěvek se zaměřuje na otázku </a:t>
            </a:r>
            <a:r>
              <a:rPr lang="cs-CZ" b="1" dirty="0">
                <a:solidFill>
                  <a:srgbClr val="002060"/>
                </a:solidFill>
              </a:rPr>
              <a:t>kvality komunitních sociálních služeb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/>
              <a:t>v kontextu probíhajících procesů transformace a </a:t>
            </a:r>
            <a:r>
              <a:rPr lang="cs-CZ" dirty="0" err="1"/>
              <a:t>deinstitucionalizace</a:t>
            </a:r>
            <a:r>
              <a:rPr lang="cs-CZ" dirty="0"/>
              <a:t> v ČR.</a:t>
            </a:r>
          </a:p>
          <a:p>
            <a:pPr>
              <a:spcBef>
                <a:spcPts val="1800"/>
              </a:spcBef>
            </a:pPr>
            <a:r>
              <a:rPr lang="cs-CZ" dirty="0"/>
              <a:t>• Představí, jak MPSV v současnosti monitoruje povahu sociálních služeb a jejich posun směrem ke komunitní podpoře, zejména prostřednictvím návrhu </a:t>
            </a:r>
            <a:r>
              <a:rPr lang="cs-CZ" b="1" dirty="0" err="1">
                <a:solidFill>
                  <a:srgbClr val="002060"/>
                </a:solidFill>
              </a:rPr>
              <a:t>pětidoménového</a:t>
            </a:r>
            <a:r>
              <a:rPr lang="cs-CZ" b="1" dirty="0">
                <a:solidFill>
                  <a:srgbClr val="002060"/>
                </a:solidFill>
              </a:rPr>
              <a:t> modelu monitorování procesu </a:t>
            </a:r>
            <a:r>
              <a:rPr lang="cs-CZ" b="1" dirty="0" err="1">
                <a:solidFill>
                  <a:srgbClr val="002060"/>
                </a:solidFill>
              </a:rPr>
              <a:t>deinstitucionalizace</a:t>
            </a:r>
            <a:r>
              <a:rPr lang="cs-CZ" dirty="0">
                <a:solidFill>
                  <a:srgbClr val="002060"/>
                </a:solidFill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cs-CZ" dirty="0"/>
              <a:t>• Ukáže, že návrh monitoringu nemá ambici sledovat pouze </a:t>
            </a:r>
            <a:r>
              <a:rPr lang="cs-CZ" b="1" dirty="0">
                <a:solidFill>
                  <a:srgbClr val="002060"/>
                </a:solidFill>
              </a:rPr>
              <a:t>strukturální proměnu služeb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/>
              <a:t>(např. kapacitu či typ zařízení), </a:t>
            </a:r>
            <a:r>
              <a:rPr lang="cs-CZ" b="1" dirty="0">
                <a:solidFill>
                  <a:srgbClr val="002060"/>
                </a:solidFill>
              </a:rPr>
              <a:t>ale orientuje se také výsledkově</a:t>
            </a:r>
            <a:r>
              <a:rPr lang="cs-CZ" b="1" dirty="0"/>
              <a:t> </a:t>
            </a:r>
            <a:r>
              <a:rPr lang="cs-CZ" dirty="0"/>
              <a:t>… tj. také na dopady poskytované podpory na kvalitu života lidí a jejich možnosti účastnit se života v komunitě.</a:t>
            </a:r>
          </a:p>
          <a:p>
            <a:pPr>
              <a:spcBef>
                <a:spcPts val="1800"/>
              </a:spcBef>
            </a:pPr>
            <a:r>
              <a:rPr lang="cs-CZ" dirty="0"/>
              <a:t>• Otevře vztah mezi </a:t>
            </a:r>
            <a:r>
              <a:rPr lang="cs-CZ" b="1" dirty="0">
                <a:solidFill>
                  <a:srgbClr val="002060"/>
                </a:solidFill>
              </a:rPr>
              <a:t>monitoringem a hodnocením kvality sociálních služeb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/>
              <a:t>a poukáže na jejich </a:t>
            </a:r>
            <a:r>
              <a:rPr lang="cs-CZ" b="1" dirty="0">
                <a:solidFill>
                  <a:srgbClr val="002060"/>
                </a:solidFill>
              </a:rPr>
              <a:t>vzájemnou provázanost</a:t>
            </a:r>
            <a:r>
              <a:rPr lang="cs-CZ" dirty="0"/>
              <a:t>.</a:t>
            </a:r>
          </a:p>
          <a:p>
            <a:pPr>
              <a:spcBef>
                <a:spcPts val="1800"/>
              </a:spcBef>
            </a:pPr>
            <a:r>
              <a:rPr lang="cs-CZ" dirty="0"/>
              <a:t>• V závěru naznačí </a:t>
            </a:r>
            <a:r>
              <a:rPr lang="cs-CZ" b="1" dirty="0">
                <a:solidFill>
                  <a:srgbClr val="002060"/>
                </a:solidFill>
              </a:rPr>
              <a:t>podmínky dalšího rozvoje tohoto přístupu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/>
              <a:t>a upozorní na potřebu </a:t>
            </a:r>
            <a:r>
              <a:rPr lang="cs-CZ" b="1" dirty="0">
                <a:solidFill>
                  <a:srgbClr val="002060"/>
                </a:solidFill>
              </a:rPr>
              <a:t>citlivěji rozlišovat mezi různými cílovými skupinami uživatelů sociálních služeb</a:t>
            </a:r>
            <a:r>
              <a:rPr lang="cs-CZ" dirty="0"/>
              <a:t>, například mezi osobami se zdravotním postižením a osobami seniorského věku.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0039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548640"/>
            <a:ext cx="9144000" cy="73152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97048" y="691304"/>
            <a:ext cx="82107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>
                <a:solidFill>
                  <a:srgbClr val="00397A"/>
                </a:solidFill>
              </a:defRPr>
            </a:pPr>
            <a:r>
              <a:rPr lang="cs-CZ" altLang="cs-CZ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Zdroje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188843" y="1345591"/>
            <a:ext cx="8766313" cy="5524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arenR"/>
            </a:pPr>
            <a:r>
              <a:rPr lang="en-US" sz="1400" dirty="0"/>
              <a:t>Baker, F. (2000). </a:t>
            </a:r>
            <a:r>
              <a:rPr lang="en-US" sz="1400" i="1" dirty="0"/>
              <a:t>The Guernsey Community Participation and Leisure Assessment (GCPLA).</a:t>
            </a:r>
            <a:r>
              <a:rPr lang="en-US" sz="1400" dirty="0"/>
              <a:t> Guernsey: Health and Social Services Department.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arenR"/>
            </a:pPr>
            <a:r>
              <a:rPr lang="en-US" sz="1400" dirty="0"/>
              <a:t>Hatton, C., Emerson, E., Robertson, J., Gregory, N., </a:t>
            </a:r>
            <a:r>
              <a:rPr lang="en-US" sz="1400" dirty="0" err="1"/>
              <a:t>Kessissoglou</a:t>
            </a:r>
            <a:r>
              <a:rPr lang="en-US" sz="1400" dirty="0"/>
              <a:t>, S., Perry, J., </a:t>
            </a:r>
            <a:r>
              <a:rPr lang="en-US" sz="1400" dirty="0" err="1"/>
              <a:t>Felce</a:t>
            </a:r>
            <a:r>
              <a:rPr lang="en-US" sz="1400" dirty="0"/>
              <a:t>, D., Lowe, K., Walsh, P., Linehan, C., &amp; </a:t>
            </a:r>
            <a:r>
              <a:rPr lang="en-US" sz="1400" dirty="0" err="1"/>
              <a:t>Hillery</a:t>
            </a:r>
            <a:r>
              <a:rPr lang="en-US" sz="1400" dirty="0"/>
              <a:t>, J. (2001). </a:t>
            </a:r>
            <a:r>
              <a:rPr lang="en-US" sz="1400" i="1" dirty="0"/>
              <a:t>The Adaptive Behavior Scale – Residential and Community (short version).</a:t>
            </a:r>
            <a:r>
              <a:rPr lang="en-US" sz="1400" dirty="0"/>
              <a:t> Manchester: Hester Adrian Research Centre, University of Manchester.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arenR"/>
            </a:pPr>
            <a:r>
              <a:rPr lang="en-US" sz="1400" dirty="0"/>
              <a:t>Henry, D., Keys, C., </a:t>
            </a:r>
            <a:r>
              <a:rPr lang="en-US" sz="1400" dirty="0" err="1"/>
              <a:t>Jopp</a:t>
            </a:r>
            <a:r>
              <a:rPr lang="en-US" sz="1400" dirty="0"/>
              <a:t>, D., &amp; </a:t>
            </a:r>
            <a:r>
              <a:rPr lang="en-US" sz="1400" dirty="0" err="1"/>
              <a:t>Balcazar</a:t>
            </a:r>
            <a:r>
              <a:rPr lang="en-US" sz="1400" dirty="0"/>
              <a:t>, F. (1996). The Community Living Attitudes Scale – Mental Retardation form (CLAS-MR). </a:t>
            </a:r>
            <a:r>
              <a:rPr lang="en-US" sz="1400" i="1" dirty="0"/>
              <a:t>Mental Retardation, 34</a:t>
            </a:r>
            <a:r>
              <a:rPr lang="en-US" sz="1400" dirty="0"/>
              <a:t>(3), 149–158.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arenR"/>
            </a:pPr>
            <a:r>
              <a:rPr lang="en-US" sz="1400" dirty="0"/>
              <a:t>Humphreys, L., </a:t>
            </a:r>
            <a:r>
              <a:rPr lang="en-US" sz="1400" dirty="0" err="1"/>
              <a:t>Bigby</a:t>
            </a:r>
            <a:r>
              <a:rPr lang="en-US" sz="1400" dirty="0"/>
              <a:t>, C., &amp; Beadle-Brown, J. (2020). Development and reliability of the Group Home Culture Scale. </a:t>
            </a:r>
            <a:r>
              <a:rPr lang="en-US" sz="1400" i="1" dirty="0"/>
              <a:t>Journal of Applied Research in Intellectual Disabilities, 33</a:t>
            </a:r>
            <a:r>
              <a:rPr lang="en-US" sz="1400" dirty="0"/>
              <a:t>(3), 495–505.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arenR"/>
            </a:pPr>
            <a:r>
              <a:rPr lang="en-US" sz="1400" dirty="0"/>
              <a:t>Mansell, J., Elliott, T., Beadle-Brown, J., Ashman, B., &amp; Macdonald, S. (2005). </a:t>
            </a:r>
            <a:r>
              <a:rPr lang="en-US" sz="1400" i="1" dirty="0"/>
              <a:t>Engaging people with profound intellectual and multiple disabilities in meaningful activity: The development of the Group Home Management Scale.</a:t>
            </a:r>
            <a:r>
              <a:rPr lang="en-US" sz="1400" dirty="0"/>
              <a:t> Brighton: University of Sussex.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arenR"/>
            </a:pPr>
            <a:r>
              <a:rPr lang="en-US" sz="1400" dirty="0" err="1"/>
              <a:t>Nirje</a:t>
            </a:r>
            <a:r>
              <a:rPr lang="en-US" sz="1400" dirty="0"/>
              <a:t>, B. (1969). The normalization principle and its human management implications. In R. Kugel &amp; W. </a:t>
            </a:r>
            <a:r>
              <a:rPr lang="en-US" sz="1400" dirty="0" err="1"/>
              <a:t>Wolfensberger</a:t>
            </a:r>
            <a:r>
              <a:rPr lang="en-US" sz="1400" dirty="0"/>
              <a:t> (Eds.), </a:t>
            </a:r>
            <a:r>
              <a:rPr lang="en-US" sz="1400" i="1" dirty="0"/>
              <a:t>Changing patterns in residential services for the mentally retarded</a:t>
            </a:r>
            <a:r>
              <a:rPr lang="en-US" sz="1400" dirty="0"/>
              <a:t> (pp. 179–195). Washington, DC: President’s Committee on Mental Retardation.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arenR"/>
            </a:pPr>
            <a:r>
              <a:rPr lang="en-US" sz="1400" dirty="0" err="1"/>
              <a:t>Šiška</a:t>
            </a:r>
            <a:r>
              <a:rPr lang="en-US" sz="1400" dirty="0"/>
              <a:t>, J., &amp; Beadle-Brown, J. (2024). </a:t>
            </a:r>
            <a:r>
              <a:rPr lang="en-US" sz="1400" i="1" dirty="0"/>
              <a:t>European framework for the quality of social services for persons with disabilities.</a:t>
            </a:r>
            <a:r>
              <a:rPr lang="en-US" sz="1400" dirty="0"/>
              <a:t> Brussels: European Association of Service Providers for Persons with Disabilities (EASPD).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arenR"/>
            </a:pPr>
            <a:r>
              <a:rPr lang="en-US" sz="1400" dirty="0"/>
              <a:t>United Nations. (2006). </a:t>
            </a:r>
            <a:r>
              <a:rPr lang="en-US" sz="1400" i="1" dirty="0"/>
              <a:t>Convention on the Rights of Persons with Disabilities.</a:t>
            </a:r>
            <a:r>
              <a:rPr lang="en-US" sz="1400" dirty="0"/>
              <a:t> New York: United Nations.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arenR"/>
            </a:pPr>
            <a:r>
              <a:rPr lang="en-US" sz="1400" dirty="0"/>
              <a:t>Verdugo, M. A., Gómez, L. E., &amp; </a:t>
            </a:r>
            <a:r>
              <a:rPr lang="en-US" sz="1400" dirty="0" err="1"/>
              <a:t>Schalock</a:t>
            </a:r>
            <a:r>
              <a:rPr lang="en-US" sz="1400" dirty="0"/>
              <a:t>, R. L. (2009). </a:t>
            </a:r>
            <a:r>
              <a:rPr lang="en-US" sz="1400" i="1" dirty="0"/>
              <a:t>Personal Outcomes Scale.</a:t>
            </a:r>
            <a:r>
              <a:rPr lang="en-US" sz="1400" dirty="0"/>
              <a:t> Salamanca: INICO, University of Salamanca.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arenR"/>
            </a:pPr>
            <a:r>
              <a:rPr lang="en-US" sz="1400" dirty="0" err="1"/>
              <a:t>Wolfensberger</a:t>
            </a:r>
            <a:r>
              <a:rPr lang="en-US" sz="1400" dirty="0"/>
              <a:t>, W. (1972). </a:t>
            </a:r>
            <a:r>
              <a:rPr lang="en-US" sz="1400" i="1" dirty="0"/>
              <a:t>The principle of normalization in human services.</a:t>
            </a:r>
            <a:r>
              <a:rPr lang="en-US" sz="1400" dirty="0"/>
              <a:t> Toronto: National Institute on Mental Retardation.</a:t>
            </a:r>
          </a:p>
        </p:txBody>
      </p:sp>
    </p:spTree>
    <p:extLst>
      <p:ext uri="{BB962C8B-B14F-4D97-AF65-F5344CB8AC3E}">
        <p14:creationId xmlns:p14="http://schemas.microsoft.com/office/powerpoint/2010/main" val="3618522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0039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548640"/>
            <a:ext cx="9144000" cy="73152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466627" y="3438144"/>
            <a:ext cx="82107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200" b="1">
                <a:solidFill>
                  <a:srgbClr val="00397A"/>
                </a:solidFill>
              </a:defRPr>
            </a:pPr>
            <a:r>
              <a:rPr lang="cs-CZ" dirty="0"/>
              <a:t>Děkuji Vám za pozornost!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518473" y="2066183"/>
            <a:ext cx="81070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400">
                <a:solidFill>
                  <a:srgbClr val="282828"/>
                </a:solidFill>
              </a:defRPr>
            </a:pPr>
            <a:r>
              <a:rPr lang="cs-CZ" sz="2400" b="1" dirty="0">
                <a:solidFill>
                  <a:srgbClr val="C00000"/>
                </a:solidFill>
              </a:rPr>
              <a:t>„Otázkou tedy není pouze to, jak se proměňují služby,                ale především to, jak se díky nim proměňují možnosti           života lidí s postižením.“</a:t>
            </a:r>
            <a:endParaRPr b="1" dirty="0">
              <a:solidFill>
                <a:srgbClr val="C00000"/>
              </a:solidFill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C35F3EEB-E6EC-4367-8920-ED64B41639BD}"/>
              </a:ext>
            </a:extLst>
          </p:cNvPr>
          <p:cNvSpPr txBox="1"/>
          <p:nvPr/>
        </p:nvSpPr>
        <p:spPr>
          <a:xfrm>
            <a:off x="518474" y="4238859"/>
            <a:ext cx="81070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400">
                <a:solidFill>
                  <a:srgbClr val="282828"/>
                </a:solidFill>
              </a:defRPr>
            </a:pPr>
            <a:r>
              <a:rPr lang="cs-CZ" sz="2400" dirty="0"/>
              <a:t>Mgr. Šárka Káňová, Ph.D.</a:t>
            </a:r>
          </a:p>
          <a:p>
            <a:pPr algn="ctr">
              <a:defRPr sz="2400">
                <a:solidFill>
                  <a:srgbClr val="282828"/>
                </a:solidFill>
              </a:defRPr>
            </a:pPr>
            <a:r>
              <a:rPr lang="en-US" sz="2400" dirty="0" err="1"/>
              <a:t>sarka</a:t>
            </a:r>
            <a:r>
              <a:rPr lang="en-US" sz="2400" dirty="0"/>
              <a:t>.</a:t>
            </a:r>
            <a:r>
              <a:rPr lang="cs-CZ" sz="2400" dirty="0"/>
              <a:t>kanova</a:t>
            </a:r>
            <a:r>
              <a:rPr lang="en-US" sz="2400" dirty="0"/>
              <a:t>@mpsv.cz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6090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0039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548640"/>
            <a:ext cx="9144000" cy="73152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26242" y="908744"/>
            <a:ext cx="79750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>
                <a:solidFill>
                  <a:srgbClr val="00397A"/>
                </a:solidFill>
              </a:defRPr>
            </a:pPr>
            <a:r>
              <a:rPr lang="cs-CZ" sz="3200" b="1" dirty="0"/>
              <a:t>Představení a kontext</a:t>
            </a:r>
            <a:endParaRPr lang="cs-CZ" sz="3200" dirty="0"/>
          </a:p>
          <a:p>
            <a:pPr>
              <a:defRPr sz="3200" b="1">
                <a:solidFill>
                  <a:srgbClr val="00397A"/>
                </a:solidFill>
              </a:defRPr>
            </a:pPr>
            <a:endParaRPr lang="cs-CZ" dirty="0"/>
          </a:p>
        </p:txBody>
      </p:sp>
      <p:sp>
        <p:nvSpPr>
          <p:cNvPr id="5" name="TextBox 4"/>
          <p:cNvSpPr txBox="1"/>
          <p:nvPr/>
        </p:nvSpPr>
        <p:spPr>
          <a:xfrm>
            <a:off x="150828" y="1631513"/>
            <a:ext cx="5544294" cy="506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/>
              <a:t>Proměna sociálních služeb směrem k </a:t>
            </a:r>
            <a:r>
              <a:rPr lang="cs-CZ" sz="1900" b="1" dirty="0">
                <a:solidFill>
                  <a:srgbClr val="002060"/>
                </a:solidFill>
              </a:rPr>
              <a:t>podpoře života lidí v běžném prostředí komunity</a:t>
            </a:r>
            <a:endParaRPr lang="cs-CZ" sz="19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/>
              <a:t>Východiskem jsou tzv. </a:t>
            </a:r>
            <a:r>
              <a:rPr lang="cs-CZ" sz="1900" b="1" dirty="0">
                <a:solidFill>
                  <a:srgbClr val="002060"/>
                </a:solidFill>
              </a:rPr>
              <a:t>principy normalizace: </a:t>
            </a:r>
            <a:r>
              <a:rPr lang="cs-CZ" sz="1900" dirty="0"/>
              <a:t>možnost vést běžný život, rozhodovat o vlastním životě a naplňovat běžné sociální role </a:t>
            </a:r>
            <a:r>
              <a:rPr lang="cs-CZ" sz="1900" dirty="0">
                <a:solidFill>
                  <a:srgbClr val="C00000"/>
                </a:solidFill>
              </a:rPr>
              <a:t>(Nirje,1969; </a:t>
            </a:r>
            <a:r>
              <a:rPr lang="cs-CZ" sz="1900" dirty="0" err="1">
                <a:solidFill>
                  <a:srgbClr val="C00000"/>
                </a:solidFill>
              </a:rPr>
              <a:t>Wolfensberger</a:t>
            </a:r>
            <a:r>
              <a:rPr lang="cs-CZ" sz="1900" dirty="0">
                <a:solidFill>
                  <a:srgbClr val="C00000"/>
                </a:solidFill>
              </a:rPr>
              <a:t>, 1972)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/>
              <a:t>Praktickým naplněním těchto hodnot je </a:t>
            </a:r>
            <a:r>
              <a:rPr lang="cs-CZ" sz="1900" b="1" dirty="0">
                <a:solidFill>
                  <a:srgbClr val="002060"/>
                </a:solidFill>
              </a:rPr>
              <a:t>sociální začlenění</a:t>
            </a:r>
            <a:br>
              <a:rPr lang="cs-CZ" sz="1900" dirty="0"/>
            </a:br>
            <a:r>
              <a:rPr lang="cs-CZ" sz="1900" dirty="0"/>
              <a:t>→ účast lidí na každodenním životě komunity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/>
              <a:t>Pro posouzení, zda se tyto principy naplňují, je nutné sledovat </a:t>
            </a:r>
            <a:r>
              <a:rPr lang="cs-CZ" sz="1900" b="1" dirty="0">
                <a:solidFill>
                  <a:srgbClr val="002060"/>
                </a:solidFill>
              </a:rPr>
              <a:t>kvalitu podpory a její dopady na život lidí (</a:t>
            </a:r>
            <a:r>
              <a:rPr lang="cs-CZ" sz="1900" b="1" dirty="0" err="1">
                <a:solidFill>
                  <a:srgbClr val="002060"/>
                </a:solidFill>
              </a:rPr>
              <a:t>outcomes</a:t>
            </a:r>
            <a:r>
              <a:rPr lang="cs-CZ" sz="1900" b="1" dirty="0">
                <a:solidFill>
                  <a:srgbClr val="002060"/>
                </a:solidFill>
              </a:rPr>
              <a:t>) </a:t>
            </a:r>
            <a:r>
              <a:rPr lang="cs-CZ" sz="1900" dirty="0">
                <a:solidFill>
                  <a:srgbClr val="C00000"/>
                </a:solidFill>
              </a:rPr>
              <a:t>(Šiška, </a:t>
            </a:r>
            <a:r>
              <a:rPr lang="cs-CZ" sz="1900" dirty="0" err="1">
                <a:solidFill>
                  <a:srgbClr val="C00000"/>
                </a:solidFill>
              </a:rPr>
              <a:t>Beadle</a:t>
            </a:r>
            <a:r>
              <a:rPr lang="cs-CZ" sz="1900" dirty="0">
                <a:solidFill>
                  <a:srgbClr val="C00000"/>
                </a:solidFill>
              </a:rPr>
              <a:t> Brown, 2024)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/>
              <a:t>Tento přístup je zakotven také v </a:t>
            </a:r>
            <a:r>
              <a:rPr lang="cs-CZ" sz="1900" b="1" dirty="0">
                <a:solidFill>
                  <a:srgbClr val="002060"/>
                </a:solidFill>
              </a:rPr>
              <a:t>Úmluvě OSN o právech osob se zdravotním postižením</a:t>
            </a:r>
            <a:endParaRPr lang="cs-CZ" sz="1900" dirty="0">
              <a:solidFill>
                <a:srgbClr val="00206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900" b="1" i="1" dirty="0">
                <a:solidFill>
                  <a:srgbClr val="002060"/>
                </a:solidFill>
              </a:rPr>
              <a:t>Článek 19</a:t>
            </a:r>
            <a:r>
              <a:rPr lang="cs-CZ" sz="1900" i="1" dirty="0">
                <a:solidFill>
                  <a:srgbClr val="002060"/>
                </a:solidFill>
              </a:rPr>
              <a:t> </a:t>
            </a:r>
            <a:r>
              <a:rPr lang="cs-CZ" sz="1900" i="1" dirty="0"/>
              <a:t>– právo žít nezávisle a být začleněn do společnosti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900" b="1" i="1" dirty="0">
                <a:solidFill>
                  <a:srgbClr val="002060"/>
                </a:solidFill>
              </a:rPr>
              <a:t>Článek 31</a:t>
            </a:r>
            <a:r>
              <a:rPr lang="cs-CZ" sz="1900" i="1" dirty="0">
                <a:solidFill>
                  <a:srgbClr val="002060"/>
                </a:solidFill>
              </a:rPr>
              <a:t> </a:t>
            </a:r>
            <a:r>
              <a:rPr lang="cs-CZ" sz="1900" i="1" dirty="0"/>
              <a:t>– význam systematického sběru dat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797E9A9-F226-4393-973C-586CEB9C6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035" y="1798982"/>
            <a:ext cx="3597965" cy="35979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0039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548640"/>
            <a:ext cx="9144000" cy="73152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490194" y="1097280"/>
            <a:ext cx="80976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>
                <a:solidFill>
                  <a:srgbClr val="00397A"/>
                </a:solidFill>
              </a:defRPr>
            </a:pPr>
            <a:r>
              <a:rPr dirty="0" err="1"/>
              <a:t>Proč</a:t>
            </a:r>
            <a:r>
              <a:rPr dirty="0"/>
              <a:t> monitoring</a:t>
            </a:r>
            <a:r>
              <a:rPr lang="cs-CZ" dirty="0"/>
              <a:t>?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395926" y="1927781"/>
            <a:ext cx="80976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/>
              <a:t>Sledování proměny systému sociálních služeb spojených s bydlením pro osoby s postižením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/>
              <a:t>Porozumění dopadům poskytované podpory na život lidí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/>
              <a:t>Podklad pro tvorbu sociální politiky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/>
              <a:t>Možnost sledovat změny systematicky a longitudinálně</a:t>
            </a:r>
          </a:p>
          <a:p>
            <a:pPr>
              <a:defRPr sz="2400">
                <a:solidFill>
                  <a:srgbClr val="282828"/>
                </a:solidFill>
              </a:defRPr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0039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548640"/>
            <a:ext cx="9144000" cy="73152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4524" y="804892"/>
            <a:ext cx="80976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>
                <a:solidFill>
                  <a:srgbClr val="00397A"/>
                </a:solidFill>
              </a:defRPr>
            </a:pPr>
            <a:r>
              <a:rPr lang="cs-CZ" sz="3200" b="1" dirty="0" err="1"/>
              <a:t>Pětidoménový</a:t>
            </a:r>
            <a:r>
              <a:rPr lang="cs-CZ" sz="3200" b="1" dirty="0"/>
              <a:t> model monitorování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254524" y="1572767"/>
            <a:ext cx="809762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/>
              <a:t>Monitoring sleduje procesy transformace a </a:t>
            </a:r>
            <a:r>
              <a:rPr lang="cs-CZ" sz="2400" dirty="0" err="1"/>
              <a:t>deinstitucionalizace</a:t>
            </a:r>
            <a:r>
              <a:rPr lang="cs-CZ" sz="2400" dirty="0"/>
              <a:t> z více perspektiv: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400" b="1" dirty="0">
                <a:solidFill>
                  <a:srgbClr val="002060"/>
                </a:solidFill>
              </a:rPr>
              <a:t>Mapování povahy a </a:t>
            </a:r>
            <a:r>
              <a:rPr lang="cs-CZ" sz="2400" b="1" dirty="0" err="1">
                <a:solidFill>
                  <a:srgbClr val="002060"/>
                </a:solidFill>
              </a:rPr>
              <a:t>komunitnosti</a:t>
            </a:r>
            <a:r>
              <a:rPr lang="cs-CZ" sz="2400" b="1" dirty="0">
                <a:solidFill>
                  <a:srgbClr val="002060"/>
                </a:solidFill>
              </a:rPr>
              <a:t> služeb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400" b="1" dirty="0">
                <a:solidFill>
                  <a:srgbClr val="002060"/>
                </a:solidFill>
              </a:rPr>
              <a:t>Potřeby uživatelů služeb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400" b="1" dirty="0">
                <a:solidFill>
                  <a:srgbClr val="002060"/>
                </a:solidFill>
              </a:rPr>
              <a:t>Potřeby pracovníků a organizační kultura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400" b="1" dirty="0">
                <a:solidFill>
                  <a:srgbClr val="002060"/>
                </a:solidFill>
              </a:rPr>
              <a:t>Kvalita života lidí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400" b="1" dirty="0">
                <a:solidFill>
                  <a:srgbClr val="002060"/>
                </a:solidFill>
              </a:rPr>
              <a:t>Ekonomická náročnost služeb</a:t>
            </a:r>
          </a:p>
          <a:p>
            <a:pPr>
              <a:defRPr sz="2400">
                <a:solidFill>
                  <a:srgbClr val="282828"/>
                </a:solidFill>
              </a:defRPr>
            </a:pPr>
            <a:endParaRPr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055BFDF-19E3-433A-8D24-E56700B8A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350" y="3546741"/>
            <a:ext cx="4314126" cy="319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72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0039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548640"/>
            <a:ext cx="9144000" cy="73152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16816" y="621792"/>
            <a:ext cx="80976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>
                <a:solidFill>
                  <a:srgbClr val="00397A"/>
                </a:solidFill>
              </a:defRPr>
            </a:pPr>
            <a:r>
              <a:rPr lang="cs-CZ" dirty="0"/>
              <a:t>Používané nástroje</a:t>
            </a:r>
            <a:endParaRPr dirty="0"/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787CE022-A2E8-460C-9137-5A71D096B8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986659"/>
              </p:ext>
            </p:extLst>
          </p:nvPr>
        </p:nvGraphicFramePr>
        <p:xfrm>
          <a:off x="216816" y="1235726"/>
          <a:ext cx="8700942" cy="50004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0314">
                  <a:extLst>
                    <a:ext uri="{9D8B030D-6E8A-4147-A177-3AD203B41FA5}">
                      <a16:colId xmlns:a16="http://schemas.microsoft.com/office/drawing/2014/main" val="3135792722"/>
                    </a:ext>
                  </a:extLst>
                </a:gridCol>
                <a:gridCol w="2900314">
                  <a:extLst>
                    <a:ext uri="{9D8B030D-6E8A-4147-A177-3AD203B41FA5}">
                      <a16:colId xmlns:a16="http://schemas.microsoft.com/office/drawing/2014/main" val="1638563930"/>
                    </a:ext>
                  </a:extLst>
                </a:gridCol>
                <a:gridCol w="2900314">
                  <a:extLst>
                    <a:ext uri="{9D8B030D-6E8A-4147-A177-3AD203B41FA5}">
                      <a16:colId xmlns:a16="http://schemas.microsoft.com/office/drawing/2014/main" val="3563791944"/>
                    </a:ext>
                  </a:extLst>
                </a:gridCol>
              </a:tblGrid>
              <a:tr h="4781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Doména monitoringu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Nástroj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Autoři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577938506"/>
                  </a:ext>
                </a:extLst>
              </a:tr>
              <a:tr h="4781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Potřeby uživatelů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ABS Short version of adaptive </a:t>
                      </a:r>
                      <a:r>
                        <a:rPr lang="en-US" sz="1800" dirty="0" err="1">
                          <a:effectLst/>
                        </a:rPr>
                        <a:t>behaviour</a:t>
                      </a:r>
                      <a:r>
                        <a:rPr lang="en-US" sz="1800" dirty="0">
                          <a:effectLst/>
                        </a:rPr>
                        <a:t> scale - community living</a:t>
                      </a:r>
                      <a:r>
                        <a:rPr lang="cs-CZ" sz="1800" dirty="0">
                          <a:effectLst/>
                        </a:rPr>
                        <a:t> (SABS)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Hatton et al., 2001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3298667"/>
                  </a:ext>
                </a:extLst>
              </a:tr>
              <a:tr h="928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 err="1">
                          <a:effectLst/>
                        </a:rPr>
                        <a:t>Guernsey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r>
                        <a:rPr lang="cs-CZ" sz="1800" dirty="0" err="1">
                          <a:effectLst/>
                        </a:rPr>
                        <a:t>Community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r>
                        <a:rPr lang="cs-CZ" sz="1800" dirty="0" err="1">
                          <a:effectLst/>
                        </a:rPr>
                        <a:t>Participation</a:t>
                      </a:r>
                      <a:r>
                        <a:rPr lang="cs-CZ" sz="1800" dirty="0">
                          <a:effectLst/>
                        </a:rPr>
                        <a:t> and </a:t>
                      </a:r>
                      <a:r>
                        <a:rPr lang="cs-CZ" sz="1800" dirty="0" err="1">
                          <a:effectLst/>
                        </a:rPr>
                        <a:t>Leisure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r>
                        <a:rPr lang="cs-CZ" sz="1800" dirty="0" err="1">
                          <a:effectLst/>
                        </a:rPr>
                        <a:t>Assessment</a:t>
                      </a:r>
                      <a:r>
                        <a:rPr lang="cs-CZ" sz="1800" dirty="0">
                          <a:effectLst/>
                        </a:rPr>
                        <a:t> (GCPLA)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 err="1">
                          <a:effectLst/>
                        </a:rPr>
                        <a:t>Baker</a:t>
                      </a:r>
                      <a:r>
                        <a:rPr lang="cs-CZ" sz="1800" dirty="0">
                          <a:effectLst/>
                        </a:rPr>
                        <a:t>, 2000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85043469"/>
                  </a:ext>
                </a:extLst>
              </a:tr>
              <a:tr h="4781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Organizační kultura a pracovníci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Group Home Management Scale (GHMS)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 err="1">
                          <a:effectLst/>
                        </a:rPr>
                        <a:t>Mansell</a:t>
                      </a:r>
                      <a:r>
                        <a:rPr lang="cs-CZ" sz="1800" dirty="0">
                          <a:effectLst/>
                        </a:rPr>
                        <a:t> et al., 2005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42618662"/>
                  </a:ext>
                </a:extLst>
              </a:tr>
              <a:tr h="4781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Group Home Culture Scale (GHCS)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 err="1">
                          <a:effectLst/>
                        </a:rPr>
                        <a:t>Humphreys</a:t>
                      </a:r>
                      <a:r>
                        <a:rPr lang="cs-CZ" sz="1800" dirty="0">
                          <a:effectLst/>
                        </a:rPr>
                        <a:t>, </a:t>
                      </a:r>
                      <a:r>
                        <a:rPr lang="cs-CZ" sz="1800" dirty="0" err="1">
                          <a:effectLst/>
                        </a:rPr>
                        <a:t>Bigby</a:t>
                      </a:r>
                      <a:r>
                        <a:rPr lang="cs-CZ" sz="1800" dirty="0">
                          <a:effectLst/>
                        </a:rPr>
                        <a:t> &amp; </a:t>
                      </a:r>
                      <a:r>
                        <a:rPr lang="cs-CZ" sz="1800" dirty="0" err="1">
                          <a:effectLst/>
                        </a:rPr>
                        <a:t>Beadle</a:t>
                      </a:r>
                      <a:r>
                        <a:rPr lang="cs-CZ" sz="1800" dirty="0">
                          <a:effectLst/>
                        </a:rPr>
                        <a:t>-Brown, 2020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30478856"/>
                  </a:ext>
                </a:extLst>
              </a:tr>
              <a:tr h="928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Community Living Attitudes Scale – Mental Retardation (CLAS-MR)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Henry et al., 1996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186674434"/>
                  </a:ext>
                </a:extLst>
              </a:tr>
              <a:tr h="4781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Kvalita života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Personal Outcomes Scale (POS)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 err="1">
                          <a:effectLst/>
                        </a:rPr>
                        <a:t>Verdugo</a:t>
                      </a:r>
                      <a:r>
                        <a:rPr lang="cs-CZ" sz="1800" dirty="0">
                          <a:effectLst/>
                        </a:rPr>
                        <a:t> &amp; </a:t>
                      </a:r>
                      <a:r>
                        <a:rPr lang="cs-CZ" sz="1800" dirty="0" err="1">
                          <a:effectLst/>
                        </a:rPr>
                        <a:t>Schalock</a:t>
                      </a:r>
                      <a:r>
                        <a:rPr lang="cs-CZ" sz="1800" dirty="0">
                          <a:effectLst/>
                        </a:rPr>
                        <a:t>, 2005; 2009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55457324"/>
                  </a:ext>
                </a:extLst>
              </a:tr>
            </a:tbl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CDF3BEC5-959B-4C70-AC1A-DB5F0361ADD6}"/>
              </a:ext>
            </a:extLst>
          </p:cNvPr>
          <p:cNvSpPr/>
          <p:nvPr/>
        </p:nvSpPr>
        <p:spPr>
          <a:xfrm>
            <a:off x="164969" y="6374731"/>
            <a:ext cx="8804636" cy="31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Tyto nástroje jsou používány v mezinárodním výzkumu a byly již ověřeny i v českém prostředí.</a:t>
            </a:r>
            <a:endParaRPr lang="cs-CZ" sz="1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4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0039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548640"/>
            <a:ext cx="9144000" cy="73152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160255" y="625563"/>
            <a:ext cx="88234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200" b="1">
                <a:solidFill>
                  <a:srgbClr val="00397A"/>
                </a:solidFill>
              </a:defRPr>
            </a:pPr>
            <a:r>
              <a:rPr lang="cs-CZ" sz="3200" b="1" dirty="0"/>
              <a:t>Co skutečně rozhoduje o kvalitě služeb</a:t>
            </a:r>
          </a:p>
          <a:p>
            <a:pPr algn="ctr">
              <a:defRPr sz="3200" b="1">
                <a:solidFill>
                  <a:srgbClr val="00397A"/>
                </a:solidFill>
              </a:defRPr>
            </a:pPr>
            <a:r>
              <a:rPr lang="cs-CZ" sz="3200" b="1" i="1" dirty="0"/>
              <a:t>„metafora ledovce“</a:t>
            </a:r>
          </a:p>
          <a:p>
            <a:pPr>
              <a:defRPr sz="3200" b="1">
                <a:solidFill>
                  <a:srgbClr val="00397A"/>
                </a:solidFill>
              </a:defRPr>
            </a:pP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1184429" y="6232437"/>
            <a:ext cx="88234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➡ Monitoring pomáhá zachytit </a:t>
            </a:r>
            <a:r>
              <a:rPr lang="cs-CZ" b="1" dirty="0">
                <a:solidFill>
                  <a:srgbClr val="002060"/>
                </a:solidFill>
              </a:rPr>
              <a:t>míru </a:t>
            </a:r>
            <a:r>
              <a:rPr lang="cs-CZ" b="1" dirty="0" err="1">
                <a:solidFill>
                  <a:srgbClr val="002060"/>
                </a:solidFill>
              </a:rPr>
              <a:t>komunitnosti</a:t>
            </a:r>
            <a:r>
              <a:rPr lang="cs-CZ" b="1" dirty="0">
                <a:solidFill>
                  <a:srgbClr val="002060"/>
                </a:solidFill>
              </a:rPr>
              <a:t> služeb</a:t>
            </a:r>
            <a:r>
              <a:rPr lang="cs-CZ" dirty="0"/>
              <a:t> a propojit</a:t>
            </a:r>
            <a:br>
              <a:rPr lang="cs-CZ" dirty="0"/>
            </a:br>
            <a:r>
              <a:rPr lang="cs-CZ" b="1" dirty="0">
                <a:solidFill>
                  <a:srgbClr val="002060"/>
                </a:solidFill>
              </a:rPr>
              <a:t>systémovou rovinu sociální politiky s každodenní realitou života lidí.</a:t>
            </a:r>
            <a:endParaRPr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E2EA940-8087-462D-89C4-17EDF5608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429" y="1715678"/>
            <a:ext cx="6775139" cy="451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23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0039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548640"/>
            <a:ext cx="9144000" cy="73152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35670" y="709162"/>
            <a:ext cx="86726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>
                <a:solidFill>
                  <a:srgbClr val="00397A"/>
                </a:solidFill>
              </a:defRPr>
            </a:pPr>
            <a:r>
              <a:rPr lang="cs-CZ" sz="3000" b="1" dirty="0"/>
              <a:t>Povaha služeb - kritéria pobytové sociální služby komunitního charakteru</a:t>
            </a:r>
            <a:endParaRPr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235670" y="1873750"/>
            <a:ext cx="867266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/>
              <a:t>(vyhláška č. 48/2025 Sb., § 36a – novelizace vyhlášky č. 505/2006 Sb.)</a:t>
            </a:r>
            <a:endParaRPr lang="cs-CZ" sz="1400" dirty="0"/>
          </a:p>
          <a:p>
            <a:endParaRPr lang="cs-CZ" sz="1400" b="1" dirty="0"/>
          </a:p>
          <a:p>
            <a:r>
              <a:rPr lang="cs-CZ" sz="1400" b="1" dirty="0">
                <a:solidFill>
                  <a:srgbClr val="002060"/>
                </a:solidFill>
              </a:rPr>
              <a:t>Umístění služby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služba je poskytována v běžné zástavbě obce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místo poskytování služby je nejméně 250 m vzdušnou čarou od jiného místa poskytování pobytové sociální služby pro stejný okruh osob, která není službou komunitního charakteru</a:t>
            </a:r>
          </a:p>
          <a:p>
            <a:endParaRPr lang="cs-CZ" sz="1400" b="1" dirty="0"/>
          </a:p>
          <a:p>
            <a:r>
              <a:rPr lang="cs-CZ" sz="1400" b="1" dirty="0">
                <a:solidFill>
                  <a:srgbClr val="002060"/>
                </a:solidFill>
              </a:rPr>
              <a:t>Kapacitní limity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maximálně 18 uživatelů v jednom objektu, ve kterém je služba poskytována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maximálně 18 uživatelů na jednom pozemku, kde jsou služby poskytovány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pokud jsou služby poskytovány ve více objektech do vzdálenosti 250 m, celkový počet uživatelů nesmí přesáhnout 18 osob</a:t>
            </a:r>
          </a:p>
          <a:p>
            <a:endParaRPr lang="cs-CZ" sz="1400" b="1" dirty="0"/>
          </a:p>
          <a:p>
            <a:r>
              <a:rPr lang="cs-CZ" sz="1400" b="1" dirty="0">
                <a:solidFill>
                  <a:srgbClr val="002060"/>
                </a:solidFill>
              </a:rPr>
              <a:t>Velikost jednotky bydlení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v jedné jednotce bydlení může žít nejvýše 6 uživatelů</a:t>
            </a:r>
          </a:p>
          <a:p>
            <a:endParaRPr lang="cs-CZ" sz="1400" b="1" dirty="0"/>
          </a:p>
          <a:p>
            <a:r>
              <a:rPr lang="cs-CZ" sz="1400" b="1" dirty="0">
                <a:solidFill>
                  <a:srgbClr val="002060"/>
                </a:solidFill>
              </a:rPr>
              <a:t>Struktura bydlení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služba je poskytována v prostředí odpovídajícím běžnému bydlení (byt, byt v bytovém domě, byt v rodinném domě, rodinný dům)</a:t>
            </a:r>
          </a:p>
          <a:p>
            <a:endParaRPr lang="cs-CZ" sz="1400" b="1" dirty="0"/>
          </a:p>
          <a:p>
            <a:r>
              <a:rPr lang="cs-CZ" sz="1400" b="1" dirty="0">
                <a:solidFill>
                  <a:srgbClr val="002060"/>
                </a:solidFill>
              </a:rPr>
              <a:t>Uspořádání pokojů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preferovány jsou jednolůžkové a dvoulůžkové pokoje, vícelůžkové pokoje jsou možné pouze omezeně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0039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548640"/>
            <a:ext cx="9144000" cy="73152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35670" y="709162"/>
            <a:ext cx="8847358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>
                <a:solidFill>
                  <a:srgbClr val="00397A"/>
                </a:solidFill>
              </a:defRPr>
            </a:pPr>
            <a:r>
              <a:rPr lang="cs-CZ" b="1" dirty="0"/>
              <a:t>Doména mapování povahy služeb v monitoringu DI</a:t>
            </a:r>
            <a:endParaRPr lang="cs-CZ" dirty="0"/>
          </a:p>
          <a:p>
            <a:pPr>
              <a:defRPr sz="3200" b="1">
                <a:solidFill>
                  <a:srgbClr val="00397A"/>
                </a:solidFill>
              </a:defRPr>
            </a:pP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235670" y="1437588"/>
            <a:ext cx="867266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900" b="1" dirty="0">
                <a:solidFill>
                  <a:srgbClr val="002060"/>
                </a:solidFill>
              </a:rPr>
              <a:t>Současný sběr dat</a:t>
            </a:r>
            <a:endParaRPr lang="cs-CZ" sz="19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/>
              <a:t>Část údajů je již dnes sbírána prostřednictvím: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900" dirty="0"/>
              <a:t>OK systému a výkaznictví poskytovatelů sociálních služeb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900" dirty="0"/>
              <a:t>regionálních systémů (např. </a:t>
            </a:r>
            <a:r>
              <a:rPr lang="cs-CZ" sz="1900" dirty="0" err="1"/>
              <a:t>Arsys</a:t>
            </a:r>
            <a:r>
              <a:rPr lang="cs-CZ" sz="1900" dirty="0"/>
              <a:t>, </a:t>
            </a:r>
            <a:r>
              <a:rPr lang="cs-CZ" sz="1900" dirty="0" err="1"/>
              <a:t>Equip</a:t>
            </a:r>
            <a:r>
              <a:rPr lang="cs-CZ" sz="1900" dirty="0"/>
              <a:t> apod.)</a:t>
            </a:r>
          </a:p>
          <a:p>
            <a:endParaRPr lang="cs-CZ" sz="1900" b="1" dirty="0"/>
          </a:p>
          <a:p>
            <a:r>
              <a:rPr lang="cs-CZ" sz="1900" b="1" dirty="0">
                <a:solidFill>
                  <a:srgbClr val="002060"/>
                </a:solidFill>
              </a:rPr>
              <a:t>Limity současného systému</a:t>
            </a:r>
            <a:endParaRPr lang="cs-CZ" sz="190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900" dirty="0"/>
              <a:t>nepřesnost dat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900" dirty="0"/>
              <a:t>kontrola probíhá spíše namátkově (chybí automatické kontroly)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900" dirty="0"/>
              <a:t>sledování budov, nikoli jednotek bydlení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900" dirty="0"/>
              <a:t>nejednotná praxe zadávání údajů mezi poskytovateli</a:t>
            </a:r>
          </a:p>
          <a:p>
            <a:endParaRPr lang="cs-CZ" sz="1900" b="1" dirty="0"/>
          </a:p>
          <a:p>
            <a:r>
              <a:rPr lang="cs-CZ" sz="1900" b="1" dirty="0">
                <a:solidFill>
                  <a:srgbClr val="002060"/>
                </a:solidFill>
              </a:rPr>
              <a:t>Navrhované řešení: jednotka bydlení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/>
              <a:t>Projekt zavádí jednotnou metodiku sběru dat založenou na kategorii jednotky bydlení.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/>
              <a:t>Jednotkou bydlení může být například: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900" dirty="0"/>
              <a:t>byt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900" dirty="0"/>
              <a:t>rodinný dům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900" dirty="0"/>
              <a:t>část velkokapacitního zařízení</a:t>
            </a:r>
          </a:p>
        </p:txBody>
      </p:sp>
    </p:spTree>
    <p:extLst>
      <p:ext uri="{BB962C8B-B14F-4D97-AF65-F5344CB8AC3E}">
        <p14:creationId xmlns:p14="http://schemas.microsoft.com/office/powerpoint/2010/main" val="3619644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2672</Words>
  <Application>Microsoft Office PowerPoint</Application>
  <PresentationFormat>Předvádění na obrazovce (4:3)</PresentationFormat>
  <Paragraphs>441</Paragraphs>
  <Slides>21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Segoe UI Emoji</vt:lpstr>
      <vt:lpstr>Symbol</vt:lpstr>
      <vt:lpstr>Times New Roman</vt:lpstr>
      <vt:lpstr>Office Theme</vt:lpstr>
      <vt:lpstr>Diskusní fórum: Kvalita v komunitních sociálních službách Monitoring deinstitucionalizace  jako okno do kvality sociálních služeb  Mgr. Šárka Káňová, Ph.D.  Ministerstvo práce a sociálních věcí  18. 3. 2026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kanova</dc:creator>
  <cp:keywords/>
  <dc:description>generated using python-pptx</dc:description>
  <cp:lastModifiedBy>Šárka Káňová</cp:lastModifiedBy>
  <cp:revision>31</cp:revision>
  <cp:lastPrinted>2026-03-18T08:37:31Z</cp:lastPrinted>
  <dcterms:created xsi:type="dcterms:W3CDTF">2013-01-27T09:14:16Z</dcterms:created>
  <dcterms:modified xsi:type="dcterms:W3CDTF">2026-03-30T04:28:12Z</dcterms:modified>
  <cp:category/>
</cp:coreProperties>
</file>