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embeddedFontLst>
    <p:embeddedFont>
      <p:font typeface="Oswald"/>
      <p:regular r:id="rId18"/>
      <p:bold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Oswald-bold.fntdata"/><Relationship Id="rId6" Type="http://schemas.openxmlformats.org/officeDocument/2006/relationships/slide" Target="slides/slide1.xml"/><Relationship Id="rId18" Type="http://schemas.openxmlformats.org/officeDocument/2006/relationships/font" Target="fonts/Oswald-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cs-CZ"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cf5ec0e998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9" name="Google Shape;69;g3cf5ec0e998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cf5ec0e998_0_4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2" name="Google Shape;132;g3cf5ec0e998_0_4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cf5ec0e998_0_44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9" name="Google Shape;139;g3cf5ec0e998_0_4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cf5ec0e998_0_40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g3cf5ec0e998_0_4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cf5ec0e998_0_39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 name="Google Shape;76;g3cf5ec0e998_0_3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cf5ec0e998_0_45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g3cf5ec0e998_0_4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cf5ec0e998_0_45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g3cf5ec0e998_0_4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cf5ec0e998_0_46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 name="Google Shape;97;g3cf5ec0e998_0_4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cf5ec0e998_0_4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4" name="Google Shape;104;g3cf5ec0e998_0_4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cf5ec0e998_0_4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1" name="Google Shape;111;g3cf5ec0e998_0_4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cf5ec0e998_0_4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g3cf5ec0e998_0_4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cf5ec0e998_0_47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g3cf5ec0e998_0_4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obsah" type="obj">
  <p:cSld name="OBJECT">
    <p:spTree>
      <p:nvGrpSpPr>
        <p:cNvPr id="19" name="Shape 19"/>
        <p:cNvGrpSpPr/>
        <p:nvPr/>
      </p:nvGrpSpPr>
      <p:grpSpPr>
        <a:xfrm>
          <a:off x="0" y="0"/>
          <a:ext cx="0" cy="0"/>
          <a:chOff x="0" y="0"/>
          <a:chExt cx="0" cy="0"/>
        </a:xfrm>
      </p:grpSpPr>
      <p:sp>
        <p:nvSpPr>
          <p:cNvPr id="20" name="Google Shape;20;p2"/>
          <p:cNvSpPr txBox="1"/>
          <p:nvPr>
            <p:ph type="title"/>
          </p:nvPr>
        </p:nvSpPr>
        <p:spPr>
          <a:xfrm>
            <a:off x="324059" y="1168618"/>
            <a:ext cx="6642900" cy="749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
          <p:cNvSpPr txBox="1"/>
          <p:nvPr>
            <p:ph idx="1" type="body"/>
          </p:nvPr>
        </p:nvSpPr>
        <p:spPr>
          <a:xfrm>
            <a:off x="324059" y="2077375"/>
            <a:ext cx="8518200" cy="40995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rgbClr val="FFCC00"/>
              </a:buClr>
              <a:buSzPts val="1800"/>
              <a:buChar char="•"/>
              <a:defRPr/>
            </a:lvl1pPr>
            <a:lvl2pPr indent="-342900" lvl="1" marL="914400" algn="l">
              <a:lnSpc>
                <a:spcPct val="90000"/>
              </a:lnSpc>
              <a:spcBef>
                <a:spcPts val="375"/>
              </a:spcBef>
              <a:spcAft>
                <a:spcPts val="0"/>
              </a:spcAft>
              <a:buClr>
                <a:srgbClr val="FFCC00"/>
              </a:buClr>
              <a:buSzPts val="1800"/>
              <a:buChar char="•"/>
              <a:defRPr/>
            </a:lvl2pPr>
            <a:lvl3pPr indent="-342900" lvl="2" marL="1371600" algn="l">
              <a:lnSpc>
                <a:spcPct val="90000"/>
              </a:lnSpc>
              <a:spcBef>
                <a:spcPts val="375"/>
              </a:spcBef>
              <a:spcAft>
                <a:spcPts val="0"/>
              </a:spcAft>
              <a:buClr>
                <a:srgbClr val="FFCC00"/>
              </a:buClr>
              <a:buSzPts val="1800"/>
              <a:buChar char="•"/>
              <a:defRPr/>
            </a:lvl3pPr>
            <a:lvl4pPr indent="-342900" lvl="3" marL="1828800" algn="l">
              <a:lnSpc>
                <a:spcPct val="90000"/>
              </a:lnSpc>
              <a:spcBef>
                <a:spcPts val="375"/>
              </a:spcBef>
              <a:spcAft>
                <a:spcPts val="0"/>
              </a:spcAft>
              <a:buClr>
                <a:srgbClr val="FFCC00"/>
              </a:buClr>
              <a:buSzPts val="1800"/>
              <a:buChar char="•"/>
              <a:defRPr/>
            </a:lvl4pPr>
            <a:lvl5pPr indent="-342900" lvl="4" marL="2286000" algn="l">
              <a:lnSpc>
                <a:spcPct val="90000"/>
              </a:lnSpc>
              <a:spcBef>
                <a:spcPts val="375"/>
              </a:spcBef>
              <a:spcAft>
                <a:spcPts val="0"/>
              </a:spcAft>
              <a:buClr>
                <a:srgbClr val="FFCC00"/>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2" name="Google Shape;22;p2"/>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svislý text" type="vertTx">
  <p:cSld name="VERTICAL_TEXT">
    <p:spTree>
      <p:nvGrpSpPr>
        <p:cNvPr id="57" name="Shape 57"/>
        <p:cNvGrpSpPr/>
        <p:nvPr/>
      </p:nvGrpSpPr>
      <p:grpSpPr>
        <a:xfrm>
          <a:off x="0" y="0"/>
          <a:ext cx="0" cy="0"/>
          <a:chOff x="0" y="0"/>
          <a:chExt cx="0" cy="0"/>
        </a:xfrm>
      </p:grpSpPr>
      <p:sp>
        <p:nvSpPr>
          <p:cNvPr id="58" name="Google Shape;58;p11"/>
          <p:cNvSpPr txBox="1"/>
          <p:nvPr>
            <p:ph type="title"/>
          </p:nvPr>
        </p:nvSpPr>
        <p:spPr>
          <a:xfrm>
            <a:off x="324049" y="707375"/>
            <a:ext cx="7619100" cy="749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1"/>
          <p:cNvSpPr txBox="1"/>
          <p:nvPr>
            <p:ph idx="1" type="body"/>
          </p:nvPr>
        </p:nvSpPr>
        <p:spPr>
          <a:xfrm rot="5400000">
            <a:off x="2407479" y="-257874"/>
            <a:ext cx="4351200" cy="8518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0" name="Google Shape;60;p11"/>
          <p:cNvSpPr txBox="1"/>
          <p:nvPr>
            <p:ph idx="10" type="dt"/>
          </p:nvPr>
        </p:nvSpPr>
        <p:spPr>
          <a:xfrm>
            <a:off x="6451042" y="6355159"/>
            <a:ext cx="1344600" cy="3651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9pPr>
          </a:lstStyle>
          <a:p/>
        </p:txBody>
      </p:sp>
      <p:sp>
        <p:nvSpPr>
          <p:cNvPr id="61" name="Google Shape;61;p11"/>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1"/>
          <p:cNvSpPr txBox="1"/>
          <p:nvPr>
            <p:ph idx="12" type="sldNum"/>
          </p:nvPr>
        </p:nvSpPr>
        <p:spPr>
          <a:xfrm>
            <a:off x="7800033" y="6356351"/>
            <a:ext cx="715200" cy="3651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Open Sans"/>
                <a:ea typeface="Open Sans"/>
                <a:cs typeface="Open Sans"/>
                <a:sym typeface="Open Sans"/>
              </a:defRPr>
            </a:lvl9pPr>
          </a:lstStyle>
          <a:p>
            <a:pPr indent="0" lvl="0" marL="0" rtl="0" algn="l">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vislý nadpis a text" type="vertTitleAndTx">
  <p:cSld name="VERTICAL_TITLE_AND_VERTICAL_TEXT">
    <p:spTree>
      <p:nvGrpSpPr>
        <p:cNvPr id="63" name="Shape 63"/>
        <p:cNvGrpSpPr/>
        <p:nvPr/>
      </p:nvGrpSpPr>
      <p:grpSpPr>
        <a:xfrm>
          <a:off x="0" y="0"/>
          <a:ext cx="0" cy="0"/>
          <a:chOff x="0" y="0"/>
          <a:chExt cx="0" cy="0"/>
        </a:xfrm>
      </p:grpSpPr>
      <p:sp>
        <p:nvSpPr>
          <p:cNvPr id="64" name="Google Shape;64;p12"/>
          <p:cNvSpPr txBox="1"/>
          <p:nvPr>
            <p:ph type="title"/>
          </p:nvPr>
        </p:nvSpPr>
        <p:spPr>
          <a:xfrm rot="5400000">
            <a:off x="5040000" y="2701729"/>
            <a:ext cx="4979100" cy="1971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2"/>
          <p:cNvSpPr txBox="1"/>
          <p:nvPr>
            <p:ph idx="1" type="body"/>
          </p:nvPr>
        </p:nvSpPr>
        <p:spPr>
          <a:xfrm rot="5400000">
            <a:off x="623025" y="370674"/>
            <a:ext cx="5811900" cy="58008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66" name="Google Shape;66;p12"/>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Úvodní snímek" type="title">
  <p:cSld name="TITLE">
    <p:spTree>
      <p:nvGrpSpPr>
        <p:cNvPr id="23" name="Shape 23"/>
        <p:cNvGrpSpPr/>
        <p:nvPr/>
      </p:nvGrpSpPr>
      <p:grpSpPr>
        <a:xfrm>
          <a:off x="0" y="0"/>
          <a:ext cx="0" cy="0"/>
          <a:chOff x="0" y="0"/>
          <a:chExt cx="0" cy="0"/>
        </a:xfrm>
      </p:grpSpPr>
      <p:sp>
        <p:nvSpPr>
          <p:cNvPr id="24" name="Google Shape;24;p3"/>
          <p:cNvSpPr txBox="1"/>
          <p:nvPr>
            <p:ph type="ctrTitle"/>
          </p:nvPr>
        </p:nvSpPr>
        <p:spPr>
          <a:xfrm>
            <a:off x="1143000" y="757913"/>
            <a:ext cx="6858000" cy="2387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5000"/>
              <a:buFont typeface="Open Sans"/>
              <a:buNone/>
              <a:defRPr sz="5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 type="subTitle"/>
          </p:nvPr>
        </p:nvSpPr>
        <p:spPr>
          <a:xfrm>
            <a:off x="1143000" y="4025347"/>
            <a:ext cx="6858000" cy="12324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Font typeface="Open Sans"/>
              <a:buNone/>
              <a:defRPr sz="1800">
                <a:latin typeface="Open Sans"/>
                <a:ea typeface="Open Sans"/>
                <a:cs typeface="Open Sans"/>
                <a:sym typeface="Open Sans"/>
              </a:defRPr>
            </a:lvl1pPr>
            <a:lvl2pPr lvl="1" algn="ctr">
              <a:lnSpc>
                <a:spcPct val="90000"/>
              </a:lnSpc>
              <a:spcBef>
                <a:spcPts val="375"/>
              </a:spcBef>
              <a:spcAft>
                <a:spcPts val="0"/>
              </a:spcAft>
              <a:buClr>
                <a:schemeClr val="dk1"/>
              </a:buClr>
              <a:buSzPts val="1500"/>
              <a:buFont typeface="Open Sans"/>
              <a:buNone/>
              <a:defRPr sz="1500"/>
            </a:lvl2pPr>
            <a:lvl3pPr lvl="2" algn="ctr">
              <a:lnSpc>
                <a:spcPct val="90000"/>
              </a:lnSpc>
              <a:spcBef>
                <a:spcPts val="375"/>
              </a:spcBef>
              <a:spcAft>
                <a:spcPts val="0"/>
              </a:spcAft>
              <a:buClr>
                <a:schemeClr val="dk1"/>
              </a:buClr>
              <a:buSzPts val="1350"/>
              <a:buFont typeface="Open Sans"/>
              <a:buNone/>
              <a:defRPr sz="1350"/>
            </a:lvl3pPr>
            <a:lvl4pPr lvl="3" algn="ctr">
              <a:lnSpc>
                <a:spcPct val="90000"/>
              </a:lnSpc>
              <a:spcBef>
                <a:spcPts val="375"/>
              </a:spcBef>
              <a:spcAft>
                <a:spcPts val="0"/>
              </a:spcAft>
              <a:buClr>
                <a:schemeClr val="dk1"/>
              </a:buClr>
              <a:buSzPts val="1200"/>
              <a:buFont typeface="Open Sans"/>
              <a:buNone/>
              <a:defRPr sz="1200"/>
            </a:lvl4pPr>
            <a:lvl5pPr lvl="4" algn="ctr">
              <a:lnSpc>
                <a:spcPct val="90000"/>
              </a:lnSpc>
              <a:spcBef>
                <a:spcPts val="375"/>
              </a:spcBef>
              <a:spcAft>
                <a:spcPts val="0"/>
              </a:spcAft>
              <a:buClr>
                <a:schemeClr val="dk1"/>
              </a:buClr>
              <a:buSzPts val="1200"/>
              <a:buFont typeface="Open Sans"/>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26" name="Google Shape;26;p3"/>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áhlaví části"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623888" y="1709739"/>
            <a:ext cx="7886700" cy="2852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Open Sans"/>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 type="body"/>
          </p:nvPr>
        </p:nvSpPr>
        <p:spPr>
          <a:xfrm>
            <a:off x="623888" y="4589464"/>
            <a:ext cx="7886700" cy="15003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rgbClr val="888888"/>
              </a:buClr>
              <a:buSzPts val="1800"/>
              <a:buFont typeface="Open Sans"/>
              <a:buNone/>
              <a:defRPr sz="1800">
                <a:solidFill>
                  <a:srgbClr val="888888"/>
                </a:solidFill>
              </a:defRPr>
            </a:lvl1pPr>
            <a:lvl2pPr indent="-228600" lvl="1" marL="914400" algn="l">
              <a:lnSpc>
                <a:spcPct val="90000"/>
              </a:lnSpc>
              <a:spcBef>
                <a:spcPts val="375"/>
              </a:spcBef>
              <a:spcAft>
                <a:spcPts val="0"/>
              </a:spcAft>
              <a:buClr>
                <a:srgbClr val="888888"/>
              </a:buClr>
              <a:buSzPts val="1500"/>
              <a:buFont typeface="Open Sans"/>
              <a:buNone/>
              <a:defRPr sz="1500">
                <a:solidFill>
                  <a:srgbClr val="888888"/>
                </a:solidFill>
              </a:defRPr>
            </a:lvl2pPr>
            <a:lvl3pPr indent="-228600" lvl="2" marL="1371600" algn="l">
              <a:lnSpc>
                <a:spcPct val="90000"/>
              </a:lnSpc>
              <a:spcBef>
                <a:spcPts val="375"/>
              </a:spcBef>
              <a:spcAft>
                <a:spcPts val="0"/>
              </a:spcAft>
              <a:buClr>
                <a:srgbClr val="888888"/>
              </a:buClr>
              <a:buSzPts val="1350"/>
              <a:buFont typeface="Open Sans"/>
              <a:buNone/>
              <a:defRPr sz="1350">
                <a:solidFill>
                  <a:srgbClr val="888888"/>
                </a:solidFill>
              </a:defRPr>
            </a:lvl3pPr>
            <a:lvl4pPr indent="-228600" lvl="3" marL="1828800" algn="l">
              <a:lnSpc>
                <a:spcPct val="90000"/>
              </a:lnSpc>
              <a:spcBef>
                <a:spcPts val="375"/>
              </a:spcBef>
              <a:spcAft>
                <a:spcPts val="0"/>
              </a:spcAft>
              <a:buClr>
                <a:srgbClr val="888888"/>
              </a:buClr>
              <a:buSzPts val="1200"/>
              <a:buFont typeface="Open Sans"/>
              <a:buNone/>
              <a:defRPr sz="1200">
                <a:solidFill>
                  <a:srgbClr val="888888"/>
                </a:solidFill>
              </a:defRPr>
            </a:lvl4pPr>
            <a:lvl5pPr indent="-228600" lvl="4" marL="2286000" algn="l">
              <a:lnSpc>
                <a:spcPct val="90000"/>
              </a:lnSpc>
              <a:spcBef>
                <a:spcPts val="375"/>
              </a:spcBef>
              <a:spcAft>
                <a:spcPts val="0"/>
              </a:spcAft>
              <a:buClr>
                <a:srgbClr val="888888"/>
              </a:buClr>
              <a:buSzPts val="1200"/>
              <a:buFont typeface="Open Sans"/>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30" name="Google Shape;30;p4"/>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va obsahy" type="twoObj">
  <p:cSld name="TWO_OBJECTS">
    <p:spTree>
      <p:nvGrpSpPr>
        <p:cNvPr id="31" name="Shape 31"/>
        <p:cNvGrpSpPr/>
        <p:nvPr/>
      </p:nvGrpSpPr>
      <p:grpSpPr>
        <a:xfrm>
          <a:off x="0" y="0"/>
          <a:ext cx="0" cy="0"/>
          <a:chOff x="0" y="0"/>
          <a:chExt cx="0" cy="0"/>
        </a:xfrm>
      </p:grpSpPr>
      <p:sp>
        <p:nvSpPr>
          <p:cNvPr id="32" name="Google Shape;32;p5"/>
          <p:cNvSpPr txBox="1"/>
          <p:nvPr>
            <p:ph type="title"/>
          </p:nvPr>
        </p:nvSpPr>
        <p:spPr>
          <a:xfrm>
            <a:off x="557686" y="916868"/>
            <a:ext cx="6642900" cy="749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 type="body"/>
          </p:nvPr>
        </p:nvSpPr>
        <p:spPr>
          <a:xfrm>
            <a:off x="557686" y="1825625"/>
            <a:ext cx="38862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4" name="Google Shape;34;p5"/>
          <p:cNvSpPr txBox="1"/>
          <p:nvPr>
            <p:ph idx="2" type="body"/>
          </p:nvPr>
        </p:nvSpPr>
        <p:spPr>
          <a:xfrm>
            <a:off x="4549251" y="1825625"/>
            <a:ext cx="38862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5" name="Google Shape;35;p5"/>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ovnání"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629841" y="365126"/>
            <a:ext cx="7886700" cy="1325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 type="body"/>
          </p:nvPr>
        </p:nvSpPr>
        <p:spPr>
          <a:xfrm>
            <a:off x="629842" y="1681163"/>
            <a:ext cx="38682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Font typeface="Open Sans"/>
              <a:buNone/>
              <a:defRPr b="1" sz="1800"/>
            </a:lvl1pPr>
            <a:lvl2pPr indent="-228600" lvl="1" marL="914400" algn="l">
              <a:lnSpc>
                <a:spcPct val="90000"/>
              </a:lnSpc>
              <a:spcBef>
                <a:spcPts val="375"/>
              </a:spcBef>
              <a:spcAft>
                <a:spcPts val="0"/>
              </a:spcAft>
              <a:buClr>
                <a:schemeClr val="dk1"/>
              </a:buClr>
              <a:buSzPts val="1500"/>
              <a:buFont typeface="Open Sans"/>
              <a:buNone/>
              <a:defRPr b="1" sz="1500"/>
            </a:lvl2pPr>
            <a:lvl3pPr indent="-228600" lvl="2" marL="1371600" algn="l">
              <a:lnSpc>
                <a:spcPct val="90000"/>
              </a:lnSpc>
              <a:spcBef>
                <a:spcPts val="375"/>
              </a:spcBef>
              <a:spcAft>
                <a:spcPts val="0"/>
              </a:spcAft>
              <a:buClr>
                <a:schemeClr val="dk1"/>
              </a:buClr>
              <a:buSzPts val="1350"/>
              <a:buFont typeface="Open Sans"/>
              <a:buNone/>
              <a:defRPr b="1" sz="1350"/>
            </a:lvl3pPr>
            <a:lvl4pPr indent="-228600" lvl="3" marL="1828800" algn="l">
              <a:lnSpc>
                <a:spcPct val="90000"/>
              </a:lnSpc>
              <a:spcBef>
                <a:spcPts val="375"/>
              </a:spcBef>
              <a:spcAft>
                <a:spcPts val="0"/>
              </a:spcAft>
              <a:buClr>
                <a:schemeClr val="dk1"/>
              </a:buClr>
              <a:buSzPts val="1200"/>
              <a:buFont typeface="Open Sans"/>
              <a:buNone/>
              <a:defRPr b="1" sz="1200"/>
            </a:lvl4pPr>
            <a:lvl5pPr indent="-228600" lvl="4" marL="2286000" algn="l">
              <a:lnSpc>
                <a:spcPct val="90000"/>
              </a:lnSpc>
              <a:spcBef>
                <a:spcPts val="375"/>
              </a:spcBef>
              <a:spcAft>
                <a:spcPts val="0"/>
              </a:spcAft>
              <a:buClr>
                <a:schemeClr val="dk1"/>
              </a:buClr>
              <a:buSzPts val="1200"/>
              <a:buFont typeface="Open Sans"/>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6"/>
          <p:cNvSpPr txBox="1"/>
          <p:nvPr>
            <p:ph idx="2" type="body"/>
          </p:nvPr>
        </p:nvSpPr>
        <p:spPr>
          <a:xfrm>
            <a:off x="629842" y="2505075"/>
            <a:ext cx="38682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6"/>
          <p:cNvSpPr txBox="1"/>
          <p:nvPr>
            <p:ph idx="3" type="body"/>
          </p:nvPr>
        </p:nvSpPr>
        <p:spPr>
          <a:xfrm>
            <a:off x="4629150" y="1681163"/>
            <a:ext cx="38874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Font typeface="Open Sans"/>
              <a:buNone/>
              <a:defRPr b="1" sz="1800"/>
            </a:lvl1pPr>
            <a:lvl2pPr indent="-228600" lvl="1" marL="914400" algn="l">
              <a:lnSpc>
                <a:spcPct val="90000"/>
              </a:lnSpc>
              <a:spcBef>
                <a:spcPts val="375"/>
              </a:spcBef>
              <a:spcAft>
                <a:spcPts val="0"/>
              </a:spcAft>
              <a:buClr>
                <a:schemeClr val="dk1"/>
              </a:buClr>
              <a:buSzPts val="1500"/>
              <a:buFont typeface="Open Sans"/>
              <a:buNone/>
              <a:defRPr b="1" sz="1500"/>
            </a:lvl2pPr>
            <a:lvl3pPr indent="-228600" lvl="2" marL="1371600" algn="l">
              <a:lnSpc>
                <a:spcPct val="90000"/>
              </a:lnSpc>
              <a:spcBef>
                <a:spcPts val="375"/>
              </a:spcBef>
              <a:spcAft>
                <a:spcPts val="0"/>
              </a:spcAft>
              <a:buClr>
                <a:schemeClr val="dk1"/>
              </a:buClr>
              <a:buSzPts val="1350"/>
              <a:buFont typeface="Open Sans"/>
              <a:buNone/>
              <a:defRPr b="1" sz="1350"/>
            </a:lvl3pPr>
            <a:lvl4pPr indent="-228600" lvl="3" marL="1828800" algn="l">
              <a:lnSpc>
                <a:spcPct val="90000"/>
              </a:lnSpc>
              <a:spcBef>
                <a:spcPts val="375"/>
              </a:spcBef>
              <a:spcAft>
                <a:spcPts val="0"/>
              </a:spcAft>
              <a:buClr>
                <a:schemeClr val="dk1"/>
              </a:buClr>
              <a:buSzPts val="1200"/>
              <a:buFont typeface="Open Sans"/>
              <a:buNone/>
              <a:defRPr b="1" sz="1200"/>
            </a:lvl4pPr>
            <a:lvl5pPr indent="-228600" lvl="4" marL="2286000" algn="l">
              <a:lnSpc>
                <a:spcPct val="90000"/>
              </a:lnSpc>
              <a:spcBef>
                <a:spcPts val="375"/>
              </a:spcBef>
              <a:spcAft>
                <a:spcPts val="0"/>
              </a:spcAft>
              <a:buClr>
                <a:schemeClr val="dk1"/>
              </a:buClr>
              <a:buSzPts val="1200"/>
              <a:buFont typeface="Open Sans"/>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6"/>
          <p:cNvSpPr txBox="1"/>
          <p:nvPr>
            <p:ph idx="4" type="body"/>
          </p:nvPr>
        </p:nvSpPr>
        <p:spPr>
          <a:xfrm>
            <a:off x="4629150" y="2505075"/>
            <a:ext cx="38874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6"/>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enom nadpis" type="titleOnly">
  <p:cSld name="TITLE_ONLY">
    <p:spTree>
      <p:nvGrpSpPr>
        <p:cNvPr id="43" name="Shape 43"/>
        <p:cNvGrpSpPr/>
        <p:nvPr/>
      </p:nvGrpSpPr>
      <p:grpSpPr>
        <a:xfrm>
          <a:off x="0" y="0"/>
          <a:ext cx="0" cy="0"/>
          <a:chOff x="0" y="0"/>
          <a:chExt cx="0" cy="0"/>
        </a:xfrm>
      </p:grpSpPr>
      <p:sp>
        <p:nvSpPr>
          <p:cNvPr id="44" name="Google Shape;44;p7"/>
          <p:cNvSpPr txBox="1"/>
          <p:nvPr>
            <p:ph type="title"/>
          </p:nvPr>
        </p:nvSpPr>
        <p:spPr>
          <a:xfrm>
            <a:off x="324049" y="707375"/>
            <a:ext cx="7619100" cy="749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ázdný" type="blank">
  <p:cSld name="BLANK">
    <p:spTree>
      <p:nvGrpSpPr>
        <p:cNvPr id="46" name="Shape 46"/>
        <p:cNvGrpSpPr/>
        <p:nvPr/>
      </p:nvGrpSpPr>
      <p:grpSpPr>
        <a:xfrm>
          <a:off x="0" y="0"/>
          <a:ext cx="0" cy="0"/>
          <a:chOff x="0" y="0"/>
          <a:chExt cx="0" cy="0"/>
        </a:xfrm>
      </p:grpSpPr>
      <p:sp>
        <p:nvSpPr>
          <p:cNvPr id="47" name="Google Shape;47;p8"/>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sah s titulkem" type="objTx">
  <p:cSld name="OBJECT_WITH_CAPTION_TEXT">
    <p:spTree>
      <p:nvGrpSpPr>
        <p:cNvPr id="48" name="Shape 48"/>
        <p:cNvGrpSpPr/>
        <p:nvPr/>
      </p:nvGrpSpPr>
      <p:grpSpPr>
        <a:xfrm>
          <a:off x="0" y="0"/>
          <a:ext cx="0" cy="0"/>
          <a:chOff x="0" y="0"/>
          <a:chExt cx="0" cy="0"/>
        </a:xfrm>
      </p:grpSpPr>
      <p:sp>
        <p:nvSpPr>
          <p:cNvPr id="49" name="Google Shape;49;p9"/>
          <p:cNvSpPr txBox="1"/>
          <p:nvPr>
            <p:ph type="title"/>
          </p:nvPr>
        </p:nvSpPr>
        <p:spPr>
          <a:xfrm>
            <a:off x="629841" y="457200"/>
            <a:ext cx="29493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Open Sans"/>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9"/>
          <p:cNvSpPr txBox="1"/>
          <p:nvPr>
            <p:ph idx="1" type="body"/>
          </p:nvPr>
        </p:nvSpPr>
        <p:spPr>
          <a:xfrm>
            <a:off x="3887391" y="1233996"/>
            <a:ext cx="4629300" cy="4627200"/>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Font typeface="Open Sans"/>
              <a:buChar char="•"/>
              <a:defRPr sz="2400"/>
            </a:lvl1pPr>
            <a:lvl2pPr indent="-361950" lvl="1" marL="914400" algn="l">
              <a:lnSpc>
                <a:spcPct val="90000"/>
              </a:lnSpc>
              <a:spcBef>
                <a:spcPts val="375"/>
              </a:spcBef>
              <a:spcAft>
                <a:spcPts val="0"/>
              </a:spcAft>
              <a:buClr>
                <a:schemeClr val="dk1"/>
              </a:buClr>
              <a:buSzPts val="2100"/>
              <a:buFont typeface="Open Sans"/>
              <a:buChar char="•"/>
              <a:defRPr sz="2100"/>
            </a:lvl2pPr>
            <a:lvl3pPr indent="-342900" lvl="2" marL="1371600" algn="l">
              <a:lnSpc>
                <a:spcPct val="90000"/>
              </a:lnSpc>
              <a:spcBef>
                <a:spcPts val="375"/>
              </a:spcBef>
              <a:spcAft>
                <a:spcPts val="0"/>
              </a:spcAft>
              <a:buClr>
                <a:schemeClr val="dk1"/>
              </a:buClr>
              <a:buSzPts val="1800"/>
              <a:buFont typeface="Open Sans"/>
              <a:buChar char="•"/>
              <a:defRPr sz="1800"/>
            </a:lvl3pPr>
            <a:lvl4pPr indent="-323850" lvl="3" marL="1828800" algn="l">
              <a:lnSpc>
                <a:spcPct val="90000"/>
              </a:lnSpc>
              <a:spcBef>
                <a:spcPts val="375"/>
              </a:spcBef>
              <a:spcAft>
                <a:spcPts val="0"/>
              </a:spcAft>
              <a:buClr>
                <a:schemeClr val="dk1"/>
              </a:buClr>
              <a:buSzPts val="1500"/>
              <a:buFont typeface="Open Sans"/>
              <a:buChar char="•"/>
              <a:defRPr sz="1500"/>
            </a:lvl4pPr>
            <a:lvl5pPr indent="-323850" lvl="4" marL="2286000" algn="l">
              <a:lnSpc>
                <a:spcPct val="90000"/>
              </a:lnSpc>
              <a:spcBef>
                <a:spcPts val="375"/>
              </a:spcBef>
              <a:spcAft>
                <a:spcPts val="0"/>
              </a:spcAft>
              <a:buClr>
                <a:schemeClr val="dk1"/>
              </a:buClr>
              <a:buSzPts val="1500"/>
              <a:buFont typeface="Open Sans"/>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1" name="Google Shape;51;p9"/>
          <p:cNvSpPr txBox="1"/>
          <p:nvPr>
            <p:ph idx="2" type="body"/>
          </p:nvPr>
        </p:nvSpPr>
        <p:spPr>
          <a:xfrm>
            <a:off x="629841" y="2057400"/>
            <a:ext cx="29493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Font typeface="Open Sans"/>
              <a:buNone/>
              <a:defRPr sz="1200"/>
            </a:lvl1pPr>
            <a:lvl2pPr indent="-228600" lvl="1" marL="914400" algn="l">
              <a:lnSpc>
                <a:spcPct val="90000"/>
              </a:lnSpc>
              <a:spcBef>
                <a:spcPts val="375"/>
              </a:spcBef>
              <a:spcAft>
                <a:spcPts val="0"/>
              </a:spcAft>
              <a:buClr>
                <a:schemeClr val="dk1"/>
              </a:buClr>
              <a:buSzPts val="1050"/>
              <a:buFont typeface="Open Sans"/>
              <a:buNone/>
              <a:defRPr sz="1050"/>
            </a:lvl2pPr>
            <a:lvl3pPr indent="-228600" lvl="2" marL="1371600" algn="l">
              <a:lnSpc>
                <a:spcPct val="90000"/>
              </a:lnSpc>
              <a:spcBef>
                <a:spcPts val="375"/>
              </a:spcBef>
              <a:spcAft>
                <a:spcPts val="0"/>
              </a:spcAft>
              <a:buClr>
                <a:schemeClr val="dk1"/>
              </a:buClr>
              <a:buSzPts val="900"/>
              <a:buFont typeface="Open Sans"/>
              <a:buNone/>
              <a:defRPr sz="900"/>
            </a:lvl3pPr>
            <a:lvl4pPr indent="-228600" lvl="3" marL="1828800" algn="l">
              <a:lnSpc>
                <a:spcPct val="90000"/>
              </a:lnSpc>
              <a:spcBef>
                <a:spcPts val="375"/>
              </a:spcBef>
              <a:spcAft>
                <a:spcPts val="0"/>
              </a:spcAft>
              <a:buClr>
                <a:schemeClr val="dk1"/>
              </a:buClr>
              <a:buSzPts val="750"/>
              <a:buFont typeface="Open Sans"/>
              <a:buNone/>
              <a:defRPr sz="750"/>
            </a:lvl4pPr>
            <a:lvl5pPr indent="-228600" lvl="4" marL="2286000" algn="l">
              <a:lnSpc>
                <a:spcPct val="90000"/>
              </a:lnSpc>
              <a:spcBef>
                <a:spcPts val="375"/>
              </a:spcBef>
              <a:spcAft>
                <a:spcPts val="0"/>
              </a:spcAft>
              <a:buClr>
                <a:schemeClr val="dk1"/>
              </a:buClr>
              <a:buSzPts val="750"/>
              <a:buFont typeface="Open Sans"/>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2" name="Google Shape;52;p9"/>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ázek s titulkem" type="picTx">
  <p:cSld name="PICTURE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457200"/>
            <a:ext cx="29493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Open Sans"/>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0"/>
          <p:cNvSpPr txBox="1"/>
          <p:nvPr>
            <p:ph idx="1" type="body"/>
          </p:nvPr>
        </p:nvSpPr>
        <p:spPr>
          <a:xfrm>
            <a:off x="629841" y="2057400"/>
            <a:ext cx="29493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Font typeface="Open Sans"/>
              <a:buNone/>
              <a:defRPr sz="1200"/>
            </a:lvl1pPr>
            <a:lvl2pPr indent="-228600" lvl="1" marL="914400" algn="l">
              <a:lnSpc>
                <a:spcPct val="90000"/>
              </a:lnSpc>
              <a:spcBef>
                <a:spcPts val="375"/>
              </a:spcBef>
              <a:spcAft>
                <a:spcPts val="0"/>
              </a:spcAft>
              <a:buClr>
                <a:schemeClr val="dk1"/>
              </a:buClr>
              <a:buSzPts val="1050"/>
              <a:buFont typeface="Open Sans"/>
              <a:buNone/>
              <a:defRPr sz="1050"/>
            </a:lvl2pPr>
            <a:lvl3pPr indent="-228600" lvl="2" marL="1371600" algn="l">
              <a:lnSpc>
                <a:spcPct val="90000"/>
              </a:lnSpc>
              <a:spcBef>
                <a:spcPts val="375"/>
              </a:spcBef>
              <a:spcAft>
                <a:spcPts val="0"/>
              </a:spcAft>
              <a:buClr>
                <a:schemeClr val="dk1"/>
              </a:buClr>
              <a:buSzPts val="900"/>
              <a:buFont typeface="Open Sans"/>
              <a:buNone/>
              <a:defRPr sz="900"/>
            </a:lvl3pPr>
            <a:lvl4pPr indent="-228600" lvl="3" marL="1828800" algn="l">
              <a:lnSpc>
                <a:spcPct val="90000"/>
              </a:lnSpc>
              <a:spcBef>
                <a:spcPts val="375"/>
              </a:spcBef>
              <a:spcAft>
                <a:spcPts val="0"/>
              </a:spcAft>
              <a:buClr>
                <a:schemeClr val="dk1"/>
              </a:buClr>
              <a:buSzPts val="750"/>
              <a:buFont typeface="Open Sans"/>
              <a:buNone/>
              <a:defRPr sz="750"/>
            </a:lvl4pPr>
            <a:lvl5pPr indent="-228600" lvl="4" marL="2286000" algn="l">
              <a:lnSpc>
                <a:spcPct val="90000"/>
              </a:lnSpc>
              <a:spcBef>
                <a:spcPts val="375"/>
              </a:spcBef>
              <a:spcAft>
                <a:spcPts val="0"/>
              </a:spcAft>
              <a:buClr>
                <a:schemeClr val="dk1"/>
              </a:buClr>
              <a:buSzPts val="750"/>
              <a:buFont typeface="Open Sans"/>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6" name="Google Shape;56;p10"/>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8.xml"/><Relationship Id="rId10" Type="http://schemas.openxmlformats.org/officeDocument/2006/relationships/slideLayout" Target="../slideLayouts/slideLayout7.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theme" Target="../theme/theme2.xml"/><Relationship Id="rId14" Type="http://schemas.openxmlformats.org/officeDocument/2006/relationships/slideLayout" Target="../slideLayouts/slideLayout1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44746"/>
        </a:solidFill>
      </p:bgPr>
    </p:bg>
    <p:spTree>
      <p:nvGrpSpPr>
        <p:cNvPr id="9" name="Shape 9"/>
        <p:cNvGrpSpPr/>
        <p:nvPr/>
      </p:nvGrpSpPr>
      <p:grpSpPr>
        <a:xfrm>
          <a:off x="0" y="0"/>
          <a:ext cx="0" cy="0"/>
          <a:chOff x="0" y="0"/>
          <a:chExt cx="0" cy="0"/>
        </a:xfrm>
      </p:grpSpPr>
      <p:pic>
        <p:nvPicPr>
          <p:cNvPr id="10" name="Google Shape;10;p1" title="kruh-bily-transp.png"/>
          <p:cNvPicPr preferRelativeResize="0"/>
          <p:nvPr/>
        </p:nvPicPr>
        <p:blipFill rotWithShape="1">
          <a:blip r:embed="rId1">
            <a:alphaModFix/>
          </a:blip>
          <a:srcRect b="0" l="0" r="0" t="0"/>
          <a:stretch/>
        </p:blipFill>
        <p:spPr>
          <a:xfrm flipH="1">
            <a:off x="7986751" y="5963800"/>
            <a:ext cx="430699" cy="430700"/>
          </a:xfrm>
          <a:prstGeom prst="rect">
            <a:avLst/>
          </a:prstGeom>
          <a:noFill/>
          <a:ln>
            <a:noFill/>
          </a:ln>
        </p:spPr>
      </p:pic>
      <p:sp>
        <p:nvSpPr>
          <p:cNvPr id="11" name="Google Shape;11;p1"/>
          <p:cNvSpPr/>
          <p:nvPr/>
        </p:nvSpPr>
        <p:spPr>
          <a:xfrm>
            <a:off x="0" y="6197202"/>
            <a:ext cx="9144000" cy="681000"/>
          </a:xfrm>
          <a:prstGeom prst="rect">
            <a:avLst/>
          </a:prstGeom>
          <a:solidFill>
            <a:srgbClr val="FFCC00"/>
          </a:solidFill>
          <a:ln cap="flat" cmpd="sng" w="12700">
            <a:solidFill>
              <a:srgbClr val="FFCC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50"/>
              <a:buFont typeface="Arial"/>
              <a:buNone/>
            </a:pPr>
            <a:r>
              <a:t/>
            </a:r>
            <a:endParaRPr b="0" i="0" sz="1350" u="none" cap="none" strike="noStrike">
              <a:solidFill>
                <a:schemeClr val="lt1"/>
              </a:solidFill>
              <a:latin typeface="Open Sans"/>
              <a:ea typeface="Open Sans"/>
              <a:cs typeface="Open Sans"/>
              <a:sym typeface="Open Sans"/>
            </a:endParaRPr>
          </a:p>
        </p:txBody>
      </p:sp>
      <p:sp>
        <p:nvSpPr>
          <p:cNvPr id="12" name="Google Shape;12;p1"/>
          <p:cNvSpPr txBox="1"/>
          <p:nvPr>
            <p:ph type="title"/>
          </p:nvPr>
        </p:nvSpPr>
        <p:spPr>
          <a:xfrm>
            <a:off x="324049" y="707375"/>
            <a:ext cx="7619100" cy="749700"/>
          </a:xfrm>
          <a:prstGeom prst="rect">
            <a:avLst/>
          </a:prstGeom>
          <a:noFill/>
          <a:ln>
            <a:noFill/>
          </a:ln>
        </p:spPr>
        <p:txBody>
          <a:bodyPr anchorCtr="0" anchor="b" bIns="45700" lIns="91425" spcFirstLastPara="1" rIns="91425" wrap="square" tIns="45700">
            <a:normAutofit/>
          </a:bodyPr>
          <a:lstStyle>
            <a:lvl1pPr lvl="0" marR="0" rtl="0" algn="l">
              <a:lnSpc>
                <a:spcPct val="90000"/>
              </a:lnSpc>
              <a:spcBef>
                <a:spcPts val="0"/>
              </a:spcBef>
              <a:spcAft>
                <a:spcPts val="0"/>
              </a:spcAft>
              <a:buClr>
                <a:srgbClr val="FFCC00"/>
              </a:buClr>
              <a:buSzPts val="3300"/>
              <a:buFont typeface="Oswald"/>
              <a:buNone/>
              <a:defRPr b="0" i="0" sz="3300" u="none" cap="none" strike="noStrike">
                <a:solidFill>
                  <a:srgbClr val="FFCC00"/>
                </a:solidFill>
                <a:latin typeface="Oswald"/>
                <a:ea typeface="Oswald"/>
                <a:cs typeface="Oswald"/>
                <a:sym typeface="Oswal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 name="Google Shape;13;p1"/>
          <p:cNvSpPr txBox="1"/>
          <p:nvPr>
            <p:ph idx="1" type="body"/>
          </p:nvPr>
        </p:nvSpPr>
        <p:spPr>
          <a:xfrm>
            <a:off x="324050" y="1825625"/>
            <a:ext cx="8518200" cy="3983400"/>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rgbClr val="FFCC00"/>
              </a:buClr>
              <a:buSzPts val="2100"/>
              <a:buFont typeface="Open Sans"/>
              <a:buChar char="•"/>
              <a:defRPr b="0" i="0" sz="2100" u="none" cap="none" strike="noStrike">
                <a:solidFill>
                  <a:schemeClr val="lt1"/>
                </a:solidFill>
                <a:latin typeface="Open Sans"/>
                <a:ea typeface="Open Sans"/>
                <a:cs typeface="Open Sans"/>
                <a:sym typeface="Open Sans"/>
              </a:defRPr>
            </a:lvl1pPr>
            <a:lvl2pPr indent="-352425" lvl="1" marL="914400" marR="0" rtl="0" algn="l">
              <a:lnSpc>
                <a:spcPct val="90000"/>
              </a:lnSpc>
              <a:spcBef>
                <a:spcPts val="375"/>
              </a:spcBef>
              <a:spcAft>
                <a:spcPts val="0"/>
              </a:spcAft>
              <a:buClr>
                <a:srgbClr val="FFCC00"/>
              </a:buClr>
              <a:buSzPts val="1950"/>
              <a:buFont typeface="Open Sans"/>
              <a:buChar char="•"/>
              <a:defRPr b="0" i="0" sz="1950" u="none" cap="none" strike="noStrike">
                <a:solidFill>
                  <a:schemeClr val="lt1"/>
                </a:solidFill>
                <a:latin typeface="Open Sans"/>
                <a:ea typeface="Open Sans"/>
                <a:cs typeface="Open Sans"/>
                <a:sym typeface="Open Sans"/>
              </a:defRPr>
            </a:lvl2pPr>
            <a:lvl3pPr indent="-342900" lvl="2" marL="1371600" marR="0" rtl="0" algn="l">
              <a:lnSpc>
                <a:spcPct val="90000"/>
              </a:lnSpc>
              <a:spcBef>
                <a:spcPts val="375"/>
              </a:spcBef>
              <a:spcAft>
                <a:spcPts val="0"/>
              </a:spcAft>
              <a:buClr>
                <a:srgbClr val="FFCC00"/>
              </a:buClr>
              <a:buSzPts val="1800"/>
              <a:buFont typeface="Open Sans"/>
              <a:buChar char="•"/>
              <a:defRPr b="0" i="0" sz="1800" u="none" cap="none" strike="noStrike">
                <a:solidFill>
                  <a:schemeClr val="lt1"/>
                </a:solidFill>
                <a:latin typeface="Open Sans"/>
                <a:ea typeface="Open Sans"/>
                <a:cs typeface="Open Sans"/>
                <a:sym typeface="Open Sans"/>
              </a:defRPr>
            </a:lvl3pPr>
            <a:lvl4pPr indent="-333375" lvl="3" marL="1828800" marR="0" rtl="0" algn="l">
              <a:lnSpc>
                <a:spcPct val="90000"/>
              </a:lnSpc>
              <a:spcBef>
                <a:spcPts val="375"/>
              </a:spcBef>
              <a:spcAft>
                <a:spcPts val="0"/>
              </a:spcAft>
              <a:buClr>
                <a:schemeClr val="lt1"/>
              </a:buClr>
              <a:buSzPts val="1650"/>
              <a:buFont typeface="Open Sans"/>
              <a:buChar char="•"/>
              <a:defRPr b="0" i="0" sz="1650" u="none" cap="none" strike="noStrike">
                <a:solidFill>
                  <a:schemeClr val="lt1"/>
                </a:solidFill>
                <a:latin typeface="Open Sans"/>
                <a:ea typeface="Open Sans"/>
                <a:cs typeface="Open Sans"/>
                <a:sym typeface="Open Sans"/>
              </a:defRPr>
            </a:lvl4pPr>
            <a:lvl5pPr indent="-323850" lvl="4" marL="2286000" marR="0" rtl="0" algn="l">
              <a:lnSpc>
                <a:spcPct val="90000"/>
              </a:lnSpc>
              <a:spcBef>
                <a:spcPts val="375"/>
              </a:spcBef>
              <a:spcAft>
                <a:spcPts val="0"/>
              </a:spcAft>
              <a:buClr>
                <a:schemeClr val="lt1"/>
              </a:buClr>
              <a:buSzPts val="1500"/>
              <a:buFont typeface="Open Sans"/>
              <a:buChar char="•"/>
              <a:defRPr b="0" i="0" sz="1500" u="none" cap="none" strike="noStrike">
                <a:solidFill>
                  <a:schemeClr val="lt1"/>
                </a:solidFill>
                <a:latin typeface="Open Sans"/>
                <a:ea typeface="Open Sans"/>
                <a:cs typeface="Open Sans"/>
                <a:sym typeface="Open Sans"/>
              </a:defRPr>
            </a:lvl5pPr>
            <a:lvl6pPr indent="-314325" lvl="5" marL="27432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Open Sans"/>
                <a:ea typeface="Open Sans"/>
                <a:cs typeface="Open Sans"/>
                <a:sym typeface="Open Sans"/>
              </a:defRPr>
            </a:lvl6pPr>
            <a:lvl7pPr indent="-314325" lvl="6" marL="32004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Open Sans"/>
                <a:ea typeface="Open Sans"/>
                <a:cs typeface="Open Sans"/>
                <a:sym typeface="Open Sans"/>
              </a:defRPr>
            </a:lvl7pPr>
            <a:lvl8pPr indent="-314325" lvl="7" marL="36576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Open Sans"/>
                <a:ea typeface="Open Sans"/>
                <a:cs typeface="Open Sans"/>
                <a:sym typeface="Open Sans"/>
              </a:defRPr>
            </a:lvl8pPr>
            <a:lvl9pPr indent="-314325" lvl="8" marL="4114800" marR="0" rtl="0" algn="l">
              <a:lnSpc>
                <a:spcPct val="90000"/>
              </a:lnSpc>
              <a:spcBef>
                <a:spcPts val="375"/>
              </a:spcBef>
              <a:spcAft>
                <a:spcPts val="0"/>
              </a:spcAft>
              <a:buClr>
                <a:schemeClr val="lt1"/>
              </a:buClr>
              <a:buSzPts val="1350"/>
              <a:buFont typeface="Arial"/>
              <a:buChar char="•"/>
              <a:defRPr b="0" i="0" sz="1350" u="none" cap="none" strike="noStrike">
                <a:solidFill>
                  <a:schemeClr val="lt1"/>
                </a:solidFill>
                <a:latin typeface="Open Sans"/>
                <a:ea typeface="Open Sans"/>
                <a:cs typeface="Open Sans"/>
                <a:sym typeface="Open Sans"/>
              </a:defRPr>
            </a:lvl9pPr>
          </a:lstStyle>
          <a:p/>
        </p:txBody>
      </p:sp>
      <p:sp>
        <p:nvSpPr>
          <p:cNvPr id="14" name="Google Shape;14;p1"/>
          <p:cNvSpPr txBox="1"/>
          <p:nvPr>
            <p:ph idx="11" type="ftr"/>
          </p:nvPr>
        </p:nvSpPr>
        <p:spPr>
          <a:xfrm>
            <a:off x="557686" y="6336111"/>
            <a:ext cx="22911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0" sz="1500" u="none" cap="none" strike="noStrike">
                <a:solidFill>
                  <a:srgbClr val="403F45"/>
                </a:solidFill>
                <a:latin typeface="Oswald"/>
                <a:ea typeface="Oswald"/>
                <a:cs typeface="Oswald"/>
                <a:sym typeface="Oswal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Open Sans"/>
                <a:ea typeface="Open Sans"/>
                <a:cs typeface="Open Sans"/>
                <a:sym typeface="Open Sans"/>
              </a:defRPr>
            </a:lvl9pPr>
          </a:lstStyle>
          <a:p/>
        </p:txBody>
      </p:sp>
      <p:pic>
        <p:nvPicPr>
          <p:cNvPr id="15" name="Google Shape;15;p1" title="tudytam_oy_light.png"/>
          <p:cNvPicPr preferRelativeResize="0"/>
          <p:nvPr/>
        </p:nvPicPr>
        <p:blipFill rotWithShape="1">
          <a:blip r:embed="rId2">
            <a:alphaModFix/>
          </a:blip>
          <a:srcRect b="0" l="0" r="0" t="0"/>
          <a:stretch/>
        </p:blipFill>
        <p:spPr>
          <a:xfrm>
            <a:off x="7562026" y="310099"/>
            <a:ext cx="1280150" cy="306800"/>
          </a:xfrm>
          <a:prstGeom prst="rect">
            <a:avLst/>
          </a:prstGeom>
          <a:noFill/>
          <a:ln>
            <a:noFill/>
          </a:ln>
        </p:spPr>
      </p:pic>
      <p:pic>
        <p:nvPicPr>
          <p:cNvPr id="16" name="Google Shape;16;p1" title="kruh-žlutý-transp.png"/>
          <p:cNvPicPr preferRelativeResize="0"/>
          <p:nvPr/>
        </p:nvPicPr>
        <p:blipFill rotWithShape="1">
          <a:blip r:embed="rId3">
            <a:alphaModFix/>
          </a:blip>
          <a:srcRect b="0" l="0" r="0" t="0"/>
          <a:stretch/>
        </p:blipFill>
        <p:spPr>
          <a:xfrm flipH="1">
            <a:off x="8512526" y="5541375"/>
            <a:ext cx="1192699" cy="1192699"/>
          </a:xfrm>
          <a:prstGeom prst="rect">
            <a:avLst/>
          </a:prstGeom>
          <a:noFill/>
          <a:ln>
            <a:noFill/>
          </a:ln>
        </p:spPr>
      </p:pic>
      <p:sp>
        <p:nvSpPr>
          <p:cNvPr id="17" name="Google Shape;17;p1"/>
          <p:cNvSpPr txBox="1"/>
          <p:nvPr/>
        </p:nvSpPr>
        <p:spPr>
          <a:xfrm>
            <a:off x="5963475" y="6353075"/>
            <a:ext cx="3000000" cy="369300"/>
          </a:xfrm>
          <a:prstGeom prst="rect">
            <a:avLst/>
          </a:prstGeom>
          <a:noFill/>
          <a:ln>
            <a:noFill/>
          </a:ln>
        </p:spPr>
        <p:txBody>
          <a:bodyPr anchorCtr="0" anchor="t" bIns="91425" lIns="91425" spcFirstLastPara="1" rIns="91425" wrap="square" tIns="91425">
            <a:spAutoFit/>
          </a:bodyPr>
          <a:lstStyle/>
          <a:p>
            <a:pPr indent="0" lvl="0" marL="0" marR="0" rtl="0" algn="r">
              <a:lnSpc>
                <a:spcPct val="140000"/>
              </a:lnSpc>
              <a:spcBef>
                <a:spcPts val="4200"/>
              </a:spcBef>
              <a:spcAft>
                <a:spcPts val="4200"/>
              </a:spcAft>
              <a:buClr>
                <a:srgbClr val="000000"/>
              </a:buClr>
              <a:buSzPts val="1200"/>
              <a:buFont typeface="Arial"/>
              <a:buNone/>
            </a:pPr>
            <a:r>
              <a:rPr b="0" i="0" lang="cs-CZ" sz="1200" u="none" cap="none" strike="noStrike">
                <a:solidFill>
                  <a:srgbClr val="FFFFFF"/>
                </a:solidFill>
                <a:latin typeface="Oswald"/>
                <a:ea typeface="Oswald"/>
                <a:cs typeface="Oswald"/>
                <a:sym typeface="Oswald"/>
              </a:rPr>
              <a:t>tudytam-vzdelavani.cz</a:t>
            </a:r>
            <a:endParaRPr b="0" i="0" sz="1200" u="none" cap="none" strike="noStrike">
              <a:solidFill>
                <a:srgbClr val="FFFFFF"/>
              </a:solidFill>
              <a:latin typeface="Oswald"/>
              <a:ea typeface="Oswald"/>
              <a:cs typeface="Oswald"/>
              <a:sym typeface="Oswald"/>
            </a:endParaRPr>
          </a:p>
        </p:txBody>
      </p:sp>
      <p:pic>
        <p:nvPicPr>
          <p:cNvPr id="18" name="Google Shape;18;p1" title="kruh-bily-transp.png"/>
          <p:cNvPicPr preferRelativeResize="0"/>
          <p:nvPr/>
        </p:nvPicPr>
        <p:blipFill rotWithShape="1">
          <a:blip r:embed="rId1">
            <a:alphaModFix/>
          </a:blip>
          <a:srcRect b="0" l="0" r="0" t="0"/>
          <a:stretch/>
        </p:blipFill>
        <p:spPr>
          <a:xfrm flipH="1">
            <a:off x="8918451" y="5044100"/>
            <a:ext cx="430699" cy="4307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4"/>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3"/>
          <p:cNvSpPr txBox="1"/>
          <p:nvPr>
            <p:ph type="ctrTitle"/>
          </p:nvPr>
        </p:nvSpPr>
        <p:spPr>
          <a:xfrm>
            <a:off x="1143000" y="744753"/>
            <a:ext cx="6858000" cy="30054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500"/>
              <a:buFont typeface="Open Sans"/>
              <a:buNone/>
            </a:pPr>
            <a:r>
              <a:rPr lang="cs-CZ" sz="6000"/>
              <a:t>PROSTĚ NORMÁLNĚ!</a:t>
            </a:r>
            <a:endParaRPr sz="6000"/>
          </a:p>
          <a:p>
            <a:pPr indent="0" lvl="0" marL="0" rtl="0" algn="ctr">
              <a:lnSpc>
                <a:spcPct val="115000"/>
              </a:lnSpc>
              <a:spcBef>
                <a:spcPts val="0"/>
              </a:spcBef>
              <a:spcAft>
                <a:spcPts val="0"/>
              </a:spcAft>
              <a:buClr>
                <a:schemeClr val="dk1"/>
              </a:buClr>
              <a:buSzPts val="4500"/>
              <a:buFont typeface="Open Sans"/>
              <a:buNone/>
            </a:pPr>
            <a:r>
              <a:t/>
            </a:r>
            <a:endParaRPr sz="2000"/>
          </a:p>
          <a:p>
            <a:pPr indent="0" lvl="0" marL="0" rtl="0" algn="ctr">
              <a:lnSpc>
                <a:spcPct val="115000"/>
              </a:lnSpc>
              <a:spcBef>
                <a:spcPts val="0"/>
              </a:spcBef>
              <a:spcAft>
                <a:spcPts val="0"/>
              </a:spcAft>
              <a:buClr>
                <a:schemeClr val="dk1"/>
              </a:buClr>
              <a:buSzPts val="4500"/>
              <a:buFont typeface="Open Sans"/>
              <a:buNone/>
            </a:pPr>
            <a:r>
              <a:rPr lang="cs-CZ" sz="2400"/>
              <a:t>Kritéria naplňování principu normalizace</a:t>
            </a:r>
            <a:endParaRPr sz="2400"/>
          </a:p>
          <a:p>
            <a:pPr indent="0" lvl="0" marL="0" rtl="0" algn="ctr">
              <a:lnSpc>
                <a:spcPct val="115000"/>
              </a:lnSpc>
              <a:spcBef>
                <a:spcPts val="0"/>
              </a:spcBef>
              <a:spcAft>
                <a:spcPts val="0"/>
              </a:spcAft>
              <a:buClr>
                <a:schemeClr val="dk1"/>
              </a:buClr>
              <a:buSzPts val="4500"/>
              <a:buFont typeface="Open Sans"/>
              <a:buNone/>
            </a:pPr>
            <a:r>
              <a:rPr lang="cs-CZ" sz="2400"/>
              <a:t>(Audity podmínek pro normální život)</a:t>
            </a:r>
            <a:endParaRPr sz="5400"/>
          </a:p>
        </p:txBody>
      </p:sp>
      <p:sp>
        <p:nvSpPr>
          <p:cNvPr id="72" name="Google Shape;72;p13"/>
          <p:cNvSpPr txBox="1"/>
          <p:nvPr>
            <p:ph idx="1" type="subTitle"/>
          </p:nvPr>
        </p:nvSpPr>
        <p:spPr>
          <a:xfrm>
            <a:off x="913800" y="4034900"/>
            <a:ext cx="7316400" cy="12324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1800"/>
              <a:buFont typeface="Open Sans"/>
              <a:buNone/>
            </a:pPr>
            <a:r>
              <a:t/>
            </a:r>
            <a:endParaRPr sz="1400"/>
          </a:p>
          <a:p>
            <a:pPr indent="0" lvl="0" marL="0" rtl="0" algn="ctr">
              <a:lnSpc>
                <a:spcPct val="107000"/>
              </a:lnSpc>
              <a:spcBef>
                <a:spcPts val="750"/>
              </a:spcBef>
              <a:spcAft>
                <a:spcPts val="0"/>
              </a:spcAft>
              <a:buClr>
                <a:schemeClr val="dk1"/>
              </a:buClr>
              <a:buSzPts val="1800"/>
              <a:buFont typeface="Open Sans"/>
              <a:buNone/>
            </a:pPr>
            <a:r>
              <a:rPr b="1" lang="cs-CZ" sz="1600"/>
              <a:t>Jan Paleček</a:t>
            </a:r>
            <a:endParaRPr b="1" sz="1600"/>
          </a:p>
          <a:p>
            <a:pPr indent="0" lvl="0" marL="0" rtl="0" algn="ctr">
              <a:lnSpc>
                <a:spcPct val="90000"/>
              </a:lnSpc>
              <a:spcBef>
                <a:spcPts val="1550"/>
              </a:spcBef>
              <a:spcAft>
                <a:spcPts val="0"/>
              </a:spcAft>
              <a:buClr>
                <a:schemeClr val="dk1"/>
              </a:buClr>
              <a:buSzPts val="1800"/>
              <a:buFont typeface="Open Sans"/>
              <a:buNone/>
            </a:pPr>
            <a:r>
              <a:t/>
            </a:r>
            <a:endParaRPr sz="1400"/>
          </a:p>
        </p:txBody>
      </p:sp>
      <p:sp>
        <p:nvSpPr>
          <p:cNvPr id="73" name="Google Shape;73;p13"/>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2"/>
          <p:cNvSpPr txBox="1"/>
          <p:nvPr>
            <p:ph idx="1" type="body"/>
          </p:nvPr>
        </p:nvSpPr>
        <p:spPr>
          <a:xfrm>
            <a:off x="312950" y="1209500"/>
            <a:ext cx="8518200" cy="47271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rPr b="1" lang="cs-CZ" sz="1300"/>
              <a:t>2.     Kritéria umístění domácností </a:t>
            </a:r>
            <a:endParaRPr b="1" sz="1300"/>
          </a:p>
          <a:p>
            <a:pPr indent="-262550" lvl="1" marL="360000" rtl="0" algn="just">
              <a:lnSpc>
                <a:spcPct val="115000"/>
              </a:lnSpc>
              <a:spcBef>
                <a:spcPts val="300"/>
              </a:spcBef>
              <a:spcAft>
                <a:spcPts val="0"/>
              </a:spcAft>
              <a:buClr>
                <a:schemeClr val="lt1"/>
              </a:buClr>
              <a:buSzPts val="1300"/>
              <a:buAutoNum type="arabicPeriod"/>
            </a:pPr>
            <a:r>
              <a:rPr lang="cs-CZ" sz="1300"/>
              <a:t>Domácnost je umístěna v bytovém nebo rodinném domě, který má charakter běžného bydlení; dům se nachází v běžné zástavbě rodinných nebo bytových domů v obci.</a:t>
            </a:r>
            <a:endParaRPr sz="1300"/>
          </a:p>
          <a:p>
            <a:pPr indent="-262550" lvl="1" marL="360000" rtl="0" algn="just">
              <a:lnSpc>
                <a:spcPct val="115000"/>
              </a:lnSpc>
              <a:spcBef>
                <a:spcPts val="300"/>
              </a:spcBef>
              <a:spcAft>
                <a:spcPts val="0"/>
              </a:spcAft>
              <a:buClr>
                <a:schemeClr val="lt1"/>
              </a:buClr>
              <a:buSzPts val="1300"/>
              <a:buAutoNum type="arabicPeriod"/>
            </a:pPr>
            <a:r>
              <a:rPr lang="cs-CZ" sz="1300"/>
              <a:t>Domy s domácnostmi či jednotlivé domácnosti nejsou umístěny vedle sebe v těsné blízkosti. Pokud pobytová služba zabírá celý objekt (např. velikosti rodinného domu), mohou v něm být maximálně 2 domácnosti.</a:t>
            </a:r>
            <a:endParaRPr sz="1300"/>
          </a:p>
          <a:p>
            <a:pPr indent="-262550" lvl="1" marL="360000" rtl="0" algn="just">
              <a:lnSpc>
                <a:spcPct val="115000"/>
              </a:lnSpc>
              <a:spcBef>
                <a:spcPts val="300"/>
              </a:spcBef>
              <a:spcAft>
                <a:spcPts val="0"/>
              </a:spcAft>
              <a:buClr>
                <a:schemeClr val="lt1"/>
              </a:buClr>
              <a:buSzPts val="1300"/>
              <a:buAutoNum type="arabicPeriod"/>
            </a:pPr>
            <a:r>
              <a:rPr lang="cs-CZ" sz="1300"/>
              <a:t>Domácnost není ve stejném objektu nebo v těsném sousedství s ambulantní sociální službou zajišťující denní program. Pokud přesun na větší vzdálenost z domácnosti do ambulantní služby zajišťující denní program způsobuje klientovi/ům vážné potíže např. s ohledem na jeho tělesné postižení či dlouhodobé zdravotní problémy, domácnost v těsném sousedství ambulantní služby umístěna být může.</a:t>
            </a:r>
            <a:endParaRPr sz="1300"/>
          </a:p>
          <a:p>
            <a:pPr indent="-262550" lvl="1" marL="360000" rtl="0" algn="just">
              <a:lnSpc>
                <a:spcPct val="115000"/>
              </a:lnSpc>
              <a:spcBef>
                <a:spcPts val="300"/>
              </a:spcBef>
              <a:spcAft>
                <a:spcPts val="0"/>
              </a:spcAft>
              <a:buClr>
                <a:schemeClr val="lt1"/>
              </a:buClr>
              <a:buSzPts val="1300"/>
              <a:buAutoNum type="arabicPeriod"/>
            </a:pPr>
            <a:r>
              <a:rPr lang="cs-CZ" sz="1300"/>
              <a:t>Domácnost je umístěna tak, že jsou z ní dostupné další veřejné služby (v docházkové vzdálenosti nebo veřejnou dopravou), aby je uživatelé služby mohli využívat. </a:t>
            </a:r>
            <a:endParaRPr sz="1300"/>
          </a:p>
          <a:p>
            <a:pPr indent="-262550" lvl="1" marL="360000" rtl="0" algn="just">
              <a:lnSpc>
                <a:spcPct val="115000"/>
              </a:lnSpc>
              <a:spcBef>
                <a:spcPts val="300"/>
              </a:spcBef>
              <a:spcAft>
                <a:spcPts val="0"/>
              </a:spcAft>
              <a:buClr>
                <a:schemeClr val="lt1"/>
              </a:buClr>
              <a:buSzPts val="1300"/>
              <a:buAutoNum type="arabicPeriod"/>
            </a:pPr>
            <a:r>
              <a:rPr lang="cs-CZ" sz="1300"/>
              <a:t>Objekty, v nichž bydlí lidé s tělesným postižením, umožňují bezbariérový přechod do venkovního prostředí. </a:t>
            </a:r>
            <a:endParaRPr sz="1300"/>
          </a:p>
          <a:p>
            <a:pPr indent="-262550" lvl="1" marL="360000" rtl="0" algn="just">
              <a:lnSpc>
                <a:spcPct val="115000"/>
              </a:lnSpc>
              <a:spcBef>
                <a:spcPts val="300"/>
              </a:spcBef>
              <a:spcAft>
                <a:spcPts val="0"/>
              </a:spcAft>
              <a:buClr>
                <a:schemeClr val="lt1"/>
              </a:buClr>
              <a:buSzPts val="1300"/>
              <a:buAutoNum type="arabicPeriod"/>
            </a:pPr>
            <a:r>
              <a:rPr lang="cs-CZ" sz="1300"/>
              <a:t>Domácnosti či budovy, v nichž jsou domácnosti umístěny, jsou označeny běžným způsobem, např. jmenovkou se jmény obyvatel na zvonku u vchodu do domu či na dveřích bytu, nikoli nápisem označujícím sociální službu („chráněné bydlení“, název organizace apod.).</a:t>
            </a:r>
            <a:endParaRPr sz="1300"/>
          </a:p>
          <a:p>
            <a:pPr indent="-262550" lvl="1" marL="360000" rtl="0" algn="just">
              <a:lnSpc>
                <a:spcPct val="115000"/>
              </a:lnSpc>
              <a:spcBef>
                <a:spcPts val="300"/>
              </a:spcBef>
              <a:spcAft>
                <a:spcPts val="300"/>
              </a:spcAft>
              <a:buClr>
                <a:schemeClr val="lt1"/>
              </a:buClr>
              <a:buSzPts val="1300"/>
              <a:buAutoNum type="arabicPeriod"/>
            </a:pPr>
            <a:r>
              <a:rPr lang="cs-CZ" sz="1300"/>
              <a:t>Podíl uživatelů všech pobytových služeb pro lidi se zdravotním postižením nepřekračuje 2% populace v sídle.</a:t>
            </a:r>
            <a:endParaRPr b="1" sz="1300"/>
          </a:p>
        </p:txBody>
      </p:sp>
      <p:sp>
        <p:nvSpPr>
          <p:cNvPr id="135" name="Google Shape;135;p22"/>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36" name="Google Shape;136;p22"/>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7916"/>
              </a:lnSpc>
              <a:spcBef>
                <a:spcPts val="0"/>
              </a:spcBef>
              <a:spcAft>
                <a:spcPts val="800"/>
              </a:spcAft>
              <a:buClr>
                <a:schemeClr val="dk1"/>
              </a:buClr>
              <a:buSzPts val="1100"/>
              <a:buFont typeface="Arial"/>
              <a:buNone/>
            </a:pPr>
            <a:r>
              <a:rPr lang="cs-CZ" sz="3600"/>
              <a:t>Kritéria pobytové komunitní soc. služby </a:t>
            </a:r>
            <a:endParaRPr b="1" sz="360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3"/>
          <p:cNvSpPr txBox="1"/>
          <p:nvPr>
            <p:ph idx="1" type="body"/>
          </p:nvPr>
        </p:nvSpPr>
        <p:spPr>
          <a:xfrm>
            <a:off x="312950" y="1288479"/>
            <a:ext cx="8518200" cy="47271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rPr b="1" lang="cs-CZ" sz="2300"/>
              <a:t>3.    </a:t>
            </a:r>
            <a:r>
              <a:rPr b="1" lang="cs-CZ" sz="2000"/>
              <a:t>Kritéria umístění zázemí pracovníků služby </a:t>
            </a:r>
            <a:endParaRPr b="1" sz="2000"/>
          </a:p>
          <a:p>
            <a:pPr indent="-355600" lvl="1" marL="540000" rtl="0" algn="just">
              <a:lnSpc>
                <a:spcPct val="115000"/>
              </a:lnSpc>
              <a:spcBef>
                <a:spcPts val="300"/>
              </a:spcBef>
              <a:spcAft>
                <a:spcPts val="300"/>
              </a:spcAft>
              <a:buClr>
                <a:schemeClr val="lt1"/>
              </a:buClr>
              <a:buSzPts val="2000"/>
              <a:buAutoNum type="arabicPeriod"/>
            </a:pPr>
            <a:r>
              <a:rPr lang="cs-CZ" sz="2000"/>
              <a:t>V domácnosti, kde je s ohledem na potřeby klientů nutná trvalá nebo mnohahodinová přítomnost pracovníků sociální služby, má personál zajištěn oddělený (uzavíratelný) pracovní prostor, aby nerušil soukromí klientů ve chvíli, kdy ho nepotřebují fyzicky přímo u sebe. </a:t>
            </a:r>
            <a:endParaRPr b="1" sz="2100"/>
          </a:p>
        </p:txBody>
      </p:sp>
      <p:sp>
        <p:nvSpPr>
          <p:cNvPr id="142" name="Google Shape;142;p23"/>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43" name="Google Shape;143;p23"/>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7916"/>
              </a:lnSpc>
              <a:spcBef>
                <a:spcPts val="0"/>
              </a:spcBef>
              <a:spcAft>
                <a:spcPts val="800"/>
              </a:spcAft>
              <a:buClr>
                <a:schemeClr val="dk1"/>
              </a:buClr>
              <a:buSzPts val="1100"/>
              <a:buFont typeface="Arial"/>
              <a:buNone/>
            </a:pPr>
            <a:r>
              <a:rPr lang="cs-CZ" sz="3600"/>
              <a:t>Kritéria pobytové komunitní soc. služby </a:t>
            </a:r>
            <a:endParaRPr b="1" sz="3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4"/>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a:bodyPr>
          <a:lstStyle/>
          <a:p>
            <a:pPr indent="0" lvl="0" marL="0" rtl="0" algn="ctr">
              <a:lnSpc>
                <a:spcPct val="87000"/>
              </a:lnSpc>
              <a:spcBef>
                <a:spcPts val="1550"/>
              </a:spcBef>
              <a:spcAft>
                <a:spcPts val="0"/>
              </a:spcAft>
              <a:buNone/>
            </a:pPr>
            <a:r>
              <a:t/>
            </a:r>
            <a:endParaRPr sz="5000">
              <a:solidFill>
                <a:srgbClr val="FFCC00"/>
              </a:solidFill>
              <a:latin typeface="Oswald"/>
              <a:ea typeface="Oswald"/>
              <a:cs typeface="Oswald"/>
              <a:sym typeface="Oswald"/>
            </a:endParaRPr>
          </a:p>
          <a:p>
            <a:pPr indent="0" lvl="0" marL="0" rtl="0" algn="ctr">
              <a:spcBef>
                <a:spcPts val="0"/>
              </a:spcBef>
              <a:spcAft>
                <a:spcPts val="0"/>
              </a:spcAft>
              <a:buClr>
                <a:schemeClr val="dk1"/>
              </a:buClr>
              <a:buSzPts val="4500"/>
              <a:buFont typeface="Open Sans"/>
              <a:buNone/>
            </a:pPr>
            <a:r>
              <a:rPr lang="cs-CZ" sz="2400">
                <a:solidFill>
                  <a:srgbClr val="FFCC00"/>
                </a:solidFill>
                <a:latin typeface="Oswald"/>
                <a:ea typeface="Oswald"/>
                <a:cs typeface="Oswald"/>
                <a:sym typeface="Oswald"/>
              </a:rPr>
              <a:t>PROSTĚ NORMÁLNĚ!</a:t>
            </a:r>
            <a:endParaRPr b="1" sz="1400">
              <a:solidFill>
                <a:srgbClr val="FFCC00"/>
              </a:solidFill>
            </a:endParaRPr>
          </a:p>
          <a:p>
            <a:pPr indent="0" lvl="0" marL="0" rtl="0" algn="ctr">
              <a:lnSpc>
                <a:spcPct val="87000"/>
              </a:lnSpc>
              <a:spcBef>
                <a:spcPts val="1550"/>
              </a:spcBef>
              <a:spcAft>
                <a:spcPts val="0"/>
              </a:spcAft>
              <a:buClr>
                <a:schemeClr val="dk1"/>
              </a:buClr>
              <a:buSzPts val="1100"/>
              <a:buFont typeface="Arial"/>
              <a:buNone/>
            </a:pPr>
            <a:r>
              <a:rPr lang="cs-CZ" sz="5000">
                <a:solidFill>
                  <a:srgbClr val="FFCC00"/>
                </a:solidFill>
                <a:latin typeface="Oswald"/>
                <a:ea typeface="Oswald"/>
                <a:cs typeface="Oswald"/>
                <a:sym typeface="Oswald"/>
              </a:rPr>
              <a:t>Děkuji za pozornost</a:t>
            </a:r>
            <a:endParaRPr b="1" sz="5000">
              <a:solidFill>
                <a:srgbClr val="FFCC00"/>
              </a:solidFill>
            </a:endParaRPr>
          </a:p>
          <a:p>
            <a:pPr indent="0" lvl="0" marL="0" rtl="0" algn="just">
              <a:lnSpc>
                <a:spcPct val="87000"/>
              </a:lnSpc>
              <a:spcBef>
                <a:spcPts val="1550"/>
              </a:spcBef>
              <a:spcAft>
                <a:spcPts val="0"/>
              </a:spcAft>
              <a:buNone/>
            </a:pPr>
            <a:r>
              <a:t/>
            </a:r>
            <a:endParaRPr b="1" sz="2300"/>
          </a:p>
        </p:txBody>
      </p:sp>
      <p:sp>
        <p:nvSpPr>
          <p:cNvPr id="149" name="Google Shape;149;p24"/>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50" name="Google Shape;150;p24"/>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1"/>
              </a:buClr>
              <a:buSzPts val="3240"/>
              <a:buFont typeface="Play"/>
              <a:buNone/>
            </a:pPr>
            <a:r>
              <a:t/>
            </a:r>
            <a:endParaRPr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4"/>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lnSpcReduction="20000"/>
          </a:bodyPr>
          <a:lstStyle/>
          <a:p>
            <a:pPr indent="0" lvl="0" marL="0" rtl="0" algn="just">
              <a:lnSpc>
                <a:spcPct val="100000"/>
              </a:lnSpc>
              <a:spcBef>
                <a:spcPts val="1550"/>
              </a:spcBef>
              <a:spcAft>
                <a:spcPts val="0"/>
              </a:spcAft>
              <a:buClr>
                <a:schemeClr val="dk1"/>
              </a:buClr>
              <a:buSzPts val="1628"/>
              <a:buFont typeface="Open Sans"/>
              <a:buNone/>
            </a:pPr>
            <a:r>
              <a:rPr b="1" lang="cs-CZ" sz="2300">
                <a:solidFill>
                  <a:srgbClr val="FFCC00"/>
                </a:solidFill>
              </a:rPr>
              <a:t>P</a:t>
            </a:r>
            <a:r>
              <a:rPr b="1" lang="cs-CZ" sz="2300">
                <a:solidFill>
                  <a:srgbClr val="FFCC00"/>
                </a:solidFill>
              </a:rPr>
              <a:t>roč nabízíme sociálním službám jiný druh auditu, než je inspekce podle standardů kvality sociálních služeb? </a:t>
            </a:r>
            <a:endParaRPr b="1" sz="2300">
              <a:solidFill>
                <a:srgbClr val="FFCC00"/>
              </a:solidFill>
            </a:endParaRPr>
          </a:p>
          <a:p>
            <a:pPr indent="0" lvl="0" marL="0" rtl="0" algn="just">
              <a:lnSpc>
                <a:spcPct val="100000"/>
              </a:lnSpc>
              <a:spcBef>
                <a:spcPts val="1550"/>
              </a:spcBef>
              <a:spcAft>
                <a:spcPts val="0"/>
              </a:spcAft>
              <a:buClr>
                <a:schemeClr val="dk1"/>
              </a:buClr>
              <a:buSzPts val="1628"/>
              <a:buFont typeface="Open Sans"/>
              <a:buNone/>
            </a:pPr>
            <a:r>
              <a:rPr b="1" lang="cs-CZ" sz="2300"/>
              <a:t>Standardy kvality sociálních služeb (Vyhl. 505)</a:t>
            </a:r>
            <a:endParaRPr b="1" sz="2300"/>
          </a:p>
          <a:p>
            <a:pPr indent="-374650" lvl="0" marL="457200" rtl="0" algn="just">
              <a:lnSpc>
                <a:spcPct val="100000"/>
              </a:lnSpc>
              <a:spcBef>
                <a:spcPts val="1550"/>
              </a:spcBef>
              <a:spcAft>
                <a:spcPts val="0"/>
              </a:spcAft>
              <a:buSzPts val="2300"/>
              <a:buChar char="-"/>
            </a:pPr>
            <a:r>
              <a:rPr lang="cs-CZ" sz="2300"/>
              <a:t>měly být </a:t>
            </a:r>
            <a:r>
              <a:rPr lang="cs-CZ" sz="2300"/>
              <a:t>aktéry transformace, ale pro transformaci jsou nefunkční, nebo jí dokonce brání (</a:t>
            </a:r>
            <a:r>
              <a:rPr lang="cs-CZ" sz="2300"/>
              <a:t>jejich deinstitucionalizační duch vyvanul v roce 2006)</a:t>
            </a:r>
            <a:endParaRPr sz="2300"/>
          </a:p>
          <a:p>
            <a:pPr indent="-374650" lvl="0" marL="457200" rtl="0" algn="just">
              <a:lnSpc>
                <a:spcPct val="100000"/>
              </a:lnSpc>
              <a:spcBef>
                <a:spcPts val="1000"/>
              </a:spcBef>
              <a:spcAft>
                <a:spcPts val="0"/>
              </a:spcAft>
              <a:buSzPts val="2300"/>
              <a:buChar char="-"/>
            </a:pPr>
            <a:r>
              <a:rPr lang="cs-CZ" sz="2300"/>
              <a:t>napl</a:t>
            </a:r>
            <a:r>
              <a:rPr lang="cs-CZ" sz="2300"/>
              <a:t>ňování standardů v péčových službách není zárukou naplňování Úmluvy a práva na nezávislý (běžný) život</a:t>
            </a:r>
            <a:r>
              <a:rPr lang="cs-CZ" sz="2300"/>
              <a:t> </a:t>
            </a:r>
            <a:endParaRPr sz="2300"/>
          </a:p>
          <a:p>
            <a:pPr indent="-374650" lvl="0" marL="457200" rtl="0" algn="just">
              <a:lnSpc>
                <a:spcPct val="100000"/>
              </a:lnSpc>
              <a:spcBef>
                <a:spcPts val="1000"/>
              </a:spcBef>
              <a:spcAft>
                <a:spcPts val="0"/>
              </a:spcAft>
              <a:buSzPts val="2300"/>
              <a:buChar char="-"/>
            </a:pPr>
            <a:r>
              <a:rPr lang="cs-CZ" sz="2300"/>
              <a:t>vedou k hodnocení souladu praxe a psaných postupů, namísto hodnocení toho, jaká je praxe samotná</a:t>
            </a:r>
            <a:endParaRPr sz="2300"/>
          </a:p>
          <a:p>
            <a:pPr indent="-374650" lvl="0" marL="457200" rtl="0" algn="just">
              <a:lnSpc>
                <a:spcPct val="100000"/>
              </a:lnSpc>
              <a:spcBef>
                <a:spcPts val="1550"/>
              </a:spcBef>
              <a:spcAft>
                <a:spcPts val="1000"/>
              </a:spcAft>
              <a:buSzPts val="2300"/>
              <a:buChar char="-"/>
            </a:pPr>
            <a:r>
              <a:rPr lang="cs-CZ" sz="2300"/>
              <a:t>poskytovat služby bez předpisu (metodiky) je podle nich chyba, což brání experimentu, vývoji, hledání nových cest</a:t>
            </a:r>
            <a:endParaRPr sz="2300"/>
          </a:p>
        </p:txBody>
      </p:sp>
      <p:sp>
        <p:nvSpPr>
          <p:cNvPr id="79" name="Google Shape;79;p14"/>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80" name="Google Shape;80;p14"/>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chemeClr val="dk1"/>
              </a:buClr>
              <a:buSzPts val="3240"/>
              <a:buFont typeface="Play"/>
              <a:buNone/>
            </a:pPr>
            <a:r>
              <a:rPr lang="cs-CZ" sz="3600"/>
              <a:t>Audit podmínek pro normální život… proč?</a:t>
            </a:r>
            <a:endParaRPr sz="3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5"/>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just">
              <a:lnSpc>
                <a:spcPct val="100000"/>
              </a:lnSpc>
              <a:spcBef>
                <a:spcPts val="1550"/>
              </a:spcBef>
              <a:spcAft>
                <a:spcPts val="0"/>
              </a:spcAft>
              <a:buClr>
                <a:schemeClr val="dk1"/>
              </a:buClr>
              <a:buSzPct val="70782"/>
              <a:buFont typeface="Open Sans"/>
              <a:buNone/>
            </a:pPr>
            <a:r>
              <a:rPr b="1" lang="cs-CZ" sz="2300">
                <a:solidFill>
                  <a:srgbClr val="FFCC00"/>
                </a:solidFill>
              </a:rPr>
              <a:t>Proč nabízíme sociálním službám jiný druh auditu, než je inspekce podle standardů kvality sociálních služeb? </a:t>
            </a:r>
            <a:endParaRPr b="1" sz="2300">
              <a:solidFill>
                <a:srgbClr val="FFCC00"/>
              </a:solidFill>
            </a:endParaRPr>
          </a:p>
          <a:p>
            <a:pPr indent="0" lvl="0" marL="0" rtl="0" algn="just">
              <a:lnSpc>
                <a:spcPct val="100000"/>
              </a:lnSpc>
              <a:spcBef>
                <a:spcPts val="1550"/>
              </a:spcBef>
              <a:spcAft>
                <a:spcPts val="0"/>
              </a:spcAft>
              <a:buNone/>
            </a:pPr>
            <a:r>
              <a:rPr b="1" lang="cs-CZ" sz="2300"/>
              <a:t>„Standard 1. Cíle a způsoby poskytování služeb”</a:t>
            </a:r>
            <a:r>
              <a:rPr lang="cs-CZ" sz="2300"/>
              <a:t>:</a:t>
            </a:r>
            <a:endParaRPr sz="2300"/>
          </a:p>
          <a:p>
            <a:pPr indent="-363696" lvl="0" marL="457200" rtl="0" algn="just">
              <a:lnSpc>
                <a:spcPct val="100000"/>
              </a:lnSpc>
              <a:spcBef>
                <a:spcPts val="1550"/>
              </a:spcBef>
              <a:spcAft>
                <a:spcPts val="0"/>
              </a:spcAft>
              <a:buSzPct val="100000"/>
              <a:buChar char="-"/>
            </a:pPr>
            <a:r>
              <a:rPr lang="cs-CZ" sz="2300"/>
              <a:t>obecným cílem všech sociálních služeb je: </a:t>
            </a:r>
            <a:r>
              <a:rPr i="1" lang="cs-CZ" sz="2300"/>
              <a:t>„umožnit lidem v nepříznivé sociální situaci využívat místní instituce, které poskytují služby veřejnosti i přirozené vztahové sítě, zůstat součástí přirozeného místního společenství, žít běžným způsobem“ </a:t>
            </a:r>
            <a:r>
              <a:rPr lang="cs-CZ" sz="2300"/>
              <a:t>(MPSV 2002: 7)</a:t>
            </a:r>
            <a:endParaRPr sz="2300"/>
          </a:p>
          <a:p>
            <a:pPr indent="0" lvl="0" marL="0" rtl="0" algn="just">
              <a:lnSpc>
                <a:spcPct val="100000"/>
              </a:lnSpc>
              <a:spcBef>
                <a:spcPts val="1550"/>
              </a:spcBef>
              <a:spcAft>
                <a:spcPts val="0"/>
              </a:spcAft>
              <a:buNone/>
            </a:pPr>
            <a:r>
              <a:rPr b="1" lang="cs-CZ" sz="2300"/>
              <a:t>„Standard 8. Návaznost na další zdroje“</a:t>
            </a:r>
            <a:r>
              <a:rPr lang="cs-CZ" sz="2300"/>
              <a:t>: </a:t>
            </a:r>
            <a:endParaRPr sz="2300"/>
          </a:p>
          <a:p>
            <a:pPr indent="-363696" lvl="0" marL="457200" rtl="0" algn="just">
              <a:lnSpc>
                <a:spcPct val="100000"/>
              </a:lnSpc>
              <a:spcBef>
                <a:spcPts val="1550"/>
              </a:spcBef>
              <a:spcAft>
                <a:spcPts val="0"/>
              </a:spcAft>
              <a:buSzPct val="100000"/>
              <a:buChar char="-"/>
            </a:pPr>
            <a:r>
              <a:rPr i="1" lang="cs-CZ" sz="2300"/>
              <a:t>„zařízení aktivně podporuje uživatele ve využívání běžných služeb, které jsou v daném místě veřejné“ </a:t>
            </a:r>
            <a:r>
              <a:rPr lang="cs-CZ" sz="2300"/>
              <a:t>a</a:t>
            </a:r>
            <a:r>
              <a:rPr i="1" lang="cs-CZ" sz="2300"/>
              <a:t> „ve využívání vlastních přirozených sítí, jako je rodina, přátelé a snaží se předejít jeho návyku na sociální službu“</a:t>
            </a:r>
            <a:r>
              <a:rPr lang="cs-CZ" sz="2300"/>
              <a:t> (MPSV 2002: 64)</a:t>
            </a:r>
            <a:endParaRPr sz="2300"/>
          </a:p>
        </p:txBody>
      </p:sp>
      <p:sp>
        <p:nvSpPr>
          <p:cNvPr id="86" name="Google Shape;86;p15"/>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87" name="Google Shape;87;p15"/>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chemeClr val="dk1"/>
              </a:buClr>
              <a:buSzPts val="3240"/>
              <a:buFont typeface="Play"/>
              <a:buNone/>
            </a:pPr>
            <a:r>
              <a:rPr lang="cs-CZ" sz="3600"/>
              <a:t>Audit podmínek pro normální život… </a:t>
            </a:r>
            <a:r>
              <a:rPr lang="cs-CZ" sz="3600"/>
              <a:t>proč?</a:t>
            </a:r>
            <a:endParaRPr sz="3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6"/>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a:bodyPr>
          <a:lstStyle/>
          <a:p>
            <a:pPr indent="0" lvl="0" marL="0" rtl="0" algn="just">
              <a:lnSpc>
                <a:spcPct val="100000"/>
              </a:lnSpc>
              <a:spcBef>
                <a:spcPts val="1550"/>
              </a:spcBef>
              <a:spcAft>
                <a:spcPts val="0"/>
              </a:spcAft>
              <a:buClr>
                <a:schemeClr val="dk1"/>
              </a:buClr>
              <a:buSzPts val="1628"/>
              <a:buFont typeface="Open Sans"/>
              <a:buNone/>
            </a:pPr>
            <a:r>
              <a:rPr b="1" lang="cs-CZ" sz="2300">
                <a:solidFill>
                  <a:srgbClr val="FFCC00"/>
                </a:solidFill>
              </a:rPr>
              <a:t>…protože prostě normálně!</a:t>
            </a:r>
            <a:r>
              <a:rPr b="1" lang="cs-CZ" sz="2300">
                <a:solidFill>
                  <a:srgbClr val="FFCC00"/>
                </a:solidFill>
              </a:rPr>
              <a:t> </a:t>
            </a:r>
            <a:endParaRPr b="1" sz="2300">
              <a:solidFill>
                <a:srgbClr val="FFCC00"/>
              </a:solidFill>
            </a:endParaRPr>
          </a:p>
          <a:p>
            <a:pPr indent="0" lvl="0" marL="0" rtl="0" algn="l">
              <a:lnSpc>
                <a:spcPct val="100000"/>
              </a:lnSpc>
              <a:spcBef>
                <a:spcPts val="0"/>
              </a:spcBef>
              <a:spcAft>
                <a:spcPts val="0"/>
              </a:spcAft>
              <a:buNone/>
            </a:pPr>
            <a:r>
              <a:t/>
            </a:r>
            <a:endParaRPr b="1" sz="2300"/>
          </a:p>
          <a:p>
            <a:pPr indent="0" lvl="0" marL="0" rtl="0" algn="l">
              <a:lnSpc>
                <a:spcPct val="100000"/>
              </a:lnSpc>
              <a:spcBef>
                <a:spcPts val="0"/>
              </a:spcBef>
              <a:spcAft>
                <a:spcPts val="0"/>
              </a:spcAft>
              <a:buNone/>
            </a:pPr>
            <a:r>
              <a:rPr b="1" lang="cs-CZ" sz="2300"/>
              <a:t>Kritéria naplňování principu normalizace </a:t>
            </a:r>
            <a:endParaRPr b="1" sz="2300"/>
          </a:p>
          <a:p>
            <a:pPr indent="-374650" lvl="0" marL="457200" rtl="0" algn="l">
              <a:lnSpc>
                <a:spcPct val="100000"/>
              </a:lnSpc>
              <a:spcBef>
                <a:spcPts val="0"/>
              </a:spcBef>
              <a:spcAft>
                <a:spcPts val="0"/>
              </a:spcAft>
              <a:buSzPts val="2300"/>
              <a:buChar char="-"/>
            </a:pPr>
            <a:r>
              <a:rPr lang="cs-CZ" sz="2300"/>
              <a:t>umožňují reflektovat úroveň kvality, která ve standardech kvality ve vyhlášce chybí - </a:t>
            </a:r>
            <a:r>
              <a:rPr b="1" lang="cs-CZ" sz="2300"/>
              <a:t>kvalitu normálního života</a:t>
            </a:r>
            <a:r>
              <a:rPr lang="cs-CZ" sz="2300"/>
              <a:t> </a:t>
            </a:r>
            <a:endParaRPr sz="2300"/>
          </a:p>
          <a:p>
            <a:pPr indent="-374650" lvl="0" marL="457200" rtl="0" algn="l">
              <a:lnSpc>
                <a:spcPct val="100000"/>
              </a:lnSpc>
              <a:spcBef>
                <a:spcPts val="0"/>
              </a:spcBef>
              <a:spcAft>
                <a:spcPts val="0"/>
              </a:spcAft>
              <a:buSzPts val="2300"/>
              <a:buChar char="-"/>
            </a:pPr>
            <a:r>
              <a:rPr lang="cs-CZ" sz="2300"/>
              <a:t>umožňují (sebe)reflexi toho, v jakých ohledech služba svým klientům umožňuje </a:t>
            </a:r>
            <a:r>
              <a:rPr b="1" lang="cs-CZ" sz="2300"/>
              <a:t>normálně</a:t>
            </a:r>
            <a:r>
              <a:rPr lang="cs-CZ" sz="2300"/>
              <a:t> bydlet, pracovat, žít život odpovídající věku/určité životní etapě, navazovat vztahy, strukturovat si svůj den, věnovat se zájmům, být užiteční… a v jakých ohledech tomu brání</a:t>
            </a:r>
            <a:endParaRPr sz="2300"/>
          </a:p>
          <a:p>
            <a:pPr indent="-374650" lvl="0" marL="457200" rtl="0" algn="l">
              <a:lnSpc>
                <a:spcPct val="100000"/>
              </a:lnSpc>
              <a:spcBef>
                <a:spcPts val="0"/>
              </a:spcBef>
              <a:spcAft>
                <a:spcPts val="0"/>
              </a:spcAft>
              <a:buSzPts val="2300"/>
              <a:buChar char="-"/>
            </a:pPr>
            <a:r>
              <a:rPr lang="cs-CZ" sz="2300"/>
              <a:t>a touto (sebe)reflexí se otevírá </a:t>
            </a:r>
            <a:r>
              <a:rPr b="1" lang="cs-CZ" sz="2300"/>
              <a:t>možnost změny</a:t>
            </a:r>
            <a:r>
              <a:rPr lang="cs-CZ" sz="2300"/>
              <a:t>.</a:t>
            </a:r>
            <a:endParaRPr sz="2300"/>
          </a:p>
        </p:txBody>
      </p:sp>
      <p:sp>
        <p:nvSpPr>
          <p:cNvPr id="93" name="Google Shape;93;p16"/>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94" name="Google Shape;94;p16"/>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chemeClr val="dk1"/>
              </a:buClr>
              <a:buSzPts val="3240"/>
              <a:buFont typeface="Play"/>
              <a:buNone/>
            </a:pPr>
            <a:r>
              <a:rPr lang="cs-CZ" sz="3600"/>
              <a:t>Audit podmínek pro normální život… protože…</a:t>
            </a:r>
            <a:endParaRPr sz="3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7"/>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just">
              <a:lnSpc>
                <a:spcPct val="100000"/>
              </a:lnSpc>
              <a:spcBef>
                <a:spcPts val="1550"/>
              </a:spcBef>
              <a:spcAft>
                <a:spcPts val="0"/>
              </a:spcAft>
              <a:buClr>
                <a:schemeClr val="dk1"/>
              </a:buClr>
              <a:buSzPct val="70782"/>
              <a:buFont typeface="Open Sans"/>
              <a:buNone/>
            </a:pPr>
            <a:r>
              <a:rPr b="1" lang="cs-CZ" sz="2300">
                <a:solidFill>
                  <a:srgbClr val="FFCC00"/>
                </a:solidFill>
              </a:rPr>
              <a:t>se otevírá možnost změny!</a:t>
            </a:r>
            <a:endParaRPr b="1" sz="2300">
              <a:solidFill>
                <a:srgbClr val="FFCC00"/>
              </a:solidFill>
            </a:endParaRPr>
          </a:p>
          <a:p>
            <a:pPr indent="0" lvl="0" marL="0" rtl="0" algn="l">
              <a:lnSpc>
                <a:spcPct val="100000"/>
              </a:lnSpc>
              <a:spcBef>
                <a:spcPts val="750"/>
              </a:spcBef>
              <a:spcAft>
                <a:spcPts val="0"/>
              </a:spcAft>
              <a:buNone/>
            </a:pPr>
            <a:r>
              <a:t/>
            </a:r>
            <a:endParaRPr b="1" sz="2300"/>
          </a:p>
          <a:p>
            <a:pPr indent="0" lvl="0" marL="0" rtl="0" algn="l">
              <a:lnSpc>
                <a:spcPct val="100000"/>
              </a:lnSpc>
              <a:spcBef>
                <a:spcPts val="750"/>
              </a:spcBef>
              <a:spcAft>
                <a:spcPts val="0"/>
              </a:spcAft>
              <a:buNone/>
            </a:pPr>
            <a:r>
              <a:rPr i="1" lang="cs-CZ" sz="2300"/>
              <a:t>„L</a:t>
            </a:r>
            <a:r>
              <a:rPr i="1" lang="cs-CZ" sz="2300"/>
              <a:t>idé, kteří pracují na uplatňování principu normalizace, začínají zjištěním, </a:t>
            </a:r>
            <a:r>
              <a:rPr b="1" i="1" lang="cs-CZ" sz="2300"/>
              <a:t>jak málo je většina pobytových služeb podobná skutečným domovům, jak málo je většina denních aktivit podobná skutečné práci, jak málo připomíná speciální vzdělávání obvyklé školství</a:t>
            </a:r>
            <a:r>
              <a:rPr i="1" lang="cs-CZ" sz="2300"/>
              <a:t> a jak snadno jsou tyto rozdíly zastírány zažitými představami o lidech s postižením. Často se pak rozhodnou prozkoumávat různé sociálně ceněné alternativy dotyčné služby, což otevírá cestu vpřed. Pracují pak na tom, aby lidem s postižením zajistili </a:t>
            </a:r>
            <a:r>
              <a:rPr b="1" i="1" lang="cs-CZ" sz="2300"/>
              <a:t>skutečné domovy, skutečná pracovní místa a skutečné vzdělávání</a:t>
            </a:r>
            <a:r>
              <a:rPr i="1" lang="cs-CZ" sz="2300"/>
              <a:t>.“ </a:t>
            </a:r>
            <a:r>
              <a:rPr lang="cs-CZ" sz="2300"/>
              <a:t>(O'Brien 1999: 386).</a:t>
            </a:r>
            <a:endParaRPr sz="2300"/>
          </a:p>
          <a:p>
            <a:pPr indent="0" lvl="0" marL="0" rtl="0" algn="l">
              <a:lnSpc>
                <a:spcPct val="100000"/>
              </a:lnSpc>
              <a:spcBef>
                <a:spcPts val="750"/>
              </a:spcBef>
              <a:spcAft>
                <a:spcPts val="0"/>
              </a:spcAft>
              <a:buNone/>
            </a:pPr>
            <a:r>
              <a:t/>
            </a:r>
            <a:endParaRPr i="1" sz="2300"/>
          </a:p>
          <a:p>
            <a:pPr indent="0" lvl="0" marL="403622" rtl="0" algn="l">
              <a:lnSpc>
                <a:spcPct val="100000"/>
              </a:lnSpc>
              <a:spcBef>
                <a:spcPts val="375"/>
              </a:spcBef>
              <a:spcAft>
                <a:spcPts val="0"/>
              </a:spcAft>
              <a:buNone/>
            </a:pPr>
            <a:r>
              <a:rPr b="1" lang="cs-CZ" sz="1300"/>
              <a:t>O'Brien, J. (1999). Education in applying the principle of Normalization as a factor in the practical arts of improving services for people with disabilities. In Flynn, R., LeMay, R. (eds.). </a:t>
            </a:r>
            <a:r>
              <a:rPr b="1" i="1" lang="cs-CZ" sz="1300"/>
              <a:t>A quarter-century of normalization and social role valorization: Evolution and impact</a:t>
            </a:r>
            <a:r>
              <a:rPr b="1" lang="cs-CZ" sz="1300"/>
              <a:t>. Ottawa: University of Ottawa Press, s. 385-392.</a:t>
            </a:r>
            <a:endParaRPr b="1" sz="2300"/>
          </a:p>
        </p:txBody>
      </p:sp>
      <p:sp>
        <p:nvSpPr>
          <p:cNvPr id="100" name="Google Shape;100;p17"/>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01" name="Google Shape;101;p17"/>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chemeClr val="dk1"/>
              </a:buClr>
              <a:buSzPts val="3240"/>
              <a:buFont typeface="Play"/>
              <a:buNone/>
            </a:pPr>
            <a:r>
              <a:rPr lang="cs-CZ" sz="3600"/>
              <a:t>Audit podmínek pro normální život… protože…</a:t>
            </a:r>
            <a:endParaRPr sz="3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8"/>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fontScale="62500" lnSpcReduction="10000"/>
          </a:bodyPr>
          <a:lstStyle/>
          <a:p>
            <a:pPr indent="0" lvl="0" marL="0" rtl="0" algn="just">
              <a:spcBef>
                <a:spcPts val="0"/>
              </a:spcBef>
              <a:spcAft>
                <a:spcPts val="0"/>
              </a:spcAft>
              <a:buClr>
                <a:schemeClr val="dk1"/>
              </a:buClr>
              <a:buSzPct val="70855"/>
              <a:buFont typeface="Open Sans"/>
              <a:buNone/>
            </a:pPr>
            <a:r>
              <a:rPr i="1" lang="cs-CZ" sz="2963"/>
              <a:t>„Smyslem moderní služby pro mentálně zaostalé je ‚normalizovat‘ jejich životy. Pro děti znamená normalizace žít v jejich přirozeném prostředí, hrát si, chodit do školek a škol atd. Dospělí musejí mít právo opustit domov rodičů, procházet nácvikem, být vzděláváni a zaměstnáni. Děti stejně jako dospělí potřebují volný čas a rekreaci jako součást běžného života.  Snažíme se integrovat zaostalé do komunity tím nejlepším možným způsobem. Pomáháme jim využít jejich schopnosti bez ohledu na to, jak omezené tyto schopnosti mohou být. Mentálně zaostalí mají, stejně jako jiné lidské bytosti, základní právo na to, aby se jim dostalo té nejpřiměřenější léčby, nácviku a rehabilitace, která je dostupná, a aby k nim bylo přistupováno eticky.</a:t>
            </a:r>
            <a:endParaRPr sz="2963"/>
          </a:p>
          <a:p>
            <a:pPr indent="0" lvl="0" marL="0" rtl="0" algn="just">
              <a:spcBef>
                <a:spcPts val="750"/>
              </a:spcBef>
              <a:spcAft>
                <a:spcPts val="0"/>
              </a:spcAft>
              <a:buClr>
                <a:schemeClr val="dk1"/>
              </a:buClr>
              <a:buSzPct val="70855"/>
              <a:buFont typeface="Open Sans"/>
              <a:buNone/>
            </a:pPr>
            <a:r>
              <a:rPr i="1" lang="cs-CZ" sz="2963"/>
              <a:t>Zajistit zaostalým normální život neznamená, že bychom neměli dbát svojí povinnosti nabízet speciální péči a podporu. Jednoduše je přijímáme takové, jací jsou, s jejich hendikepy, a učíme je s jejich hendikepy žít. Všechny služby a zařízení otevřené všem ostatním občanům musejí být v principu dostupné rovněž mentálně zaostalým“ </a:t>
            </a:r>
            <a:r>
              <a:rPr lang="cs-CZ" sz="2963"/>
              <a:t>(Bank-Mikkelsen 1969: 234). </a:t>
            </a:r>
            <a:endParaRPr sz="2963"/>
          </a:p>
          <a:p>
            <a:pPr indent="0" lvl="1" marL="403622" rtl="0" algn="just">
              <a:spcBef>
                <a:spcPts val="375"/>
              </a:spcBef>
              <a:spcAft>
                <a:spcPts val="0"/>
              </a:spcAft>
              <a:buClr>
                <a:schemeClr val="dk1"/>
              </a:buClr>
              <a:buSzPct val="100000"/>
              <a:buFont typeface="Open Sans"/>
              <a:buNone/>
            </a:pPr>
            <a:r>
              <a:t/>
            </a:r>
            <a:endParaRPr sz="1250"/>
          </a:p>
          <a:p>
            <a:pPr indent="0" lvl="1" marL="403622" rtl="0" algn="just">
              <a:spcBef>
                <a:spcPts val="375"/>
              </a:spcBef>
              <a:spcAft>
                <a:spcPts val="0"/>
              </a:spcAft>
              <a:buNone/>
            </a:pPr>
            <a:r>
              <a:rPr lang="cs-CZ" sz="2159"/>
              <a:t>Bank-Mikkelsen, N. E. (1969). A Metropolitan Area in Denmark: Copenhagen. In: Kugel, R. B., Wolfensberger, W. (eds). </a:t>
            </a:r>
            <a:r>
              <a:rPr i="1" lang="cs-CZ" sz="2159"/>
              <a:t>Changing Patterns in Residential Services for the Mentally Retarded. </a:t>
            </a:r>
            <a:r>
              <a:rPr lang="cs-CZ" sz="2159"/>
              <a:t>Washington DC: President’s Committee on Mental Retardation, s. 227–255.</a:t>
            </a:r>
            <a:endParaRPr b="1" sz="2300"/>
          </a:p>
        </p:txBody>
      </p:sp>
      <p:sp>
        <p:nvSpPr>
          <p:cNvPr id="107" name="Google Shape;107;p18"/>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08" name="Google Shape;108;p18"/>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chemeClr val="dk1"/>
              </a:buClr>
              <a:buSzPts val="3300"/>
              <a:buFont typeface="Open Sans"/>
              <a:buNone/>
            </a:pPr>
            <a:r>
              <a:rPr lang="cs-CZ" sz="3600"/>
              <a:t>Princip normalizace </a:t>
            </a:r>
            <a:endParaRPr sz="3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9"/>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Autofit/>
          </a:bodyPr>
          <a:lstStyle/>
          <a:p>
            <a:pPr indent="-450737" lvl="0" marL="457200" rtl="0" algn="l">
              <a:lnSpc>
                <a:spcPct val="80000"/>
              </a:lnSpc>
              <a:spcBef>
                <a:spcPts val="0"/>
              </a:spcBef>
              <a:spcAft>
                <a:spcPts val="0"/>
              </a:spcAft>
              <a:buClr>
                <a:schemeClr val="lt1"/>
              </a:buClr>
              <a:buSzPts val="1460"/>
              <a:buAutoNum type="arabicPeriod"/>
            </a:pPr>
            <a:r>
              <a:rPr lang="cs-CZ" sz="1460"/>
              <a:t>Normální rytmus dne. </a:t>
            </a:r>
            <a:endParaRPr b="1" sz="1365"/>
          </a:p>
          <a:p>
            <a:pPr indent="-450737" lvl="0" marL="457200" rtl="0" algn="l">
              <a:lnSpc>
                <a:spcPct val="80000"/>
              </a:lnSpc>
              <a:spcBef>
                <a:spcPts val="750"/>
              </a:spcBef>
              <a:spcAft>
                <a:spcPts val="0"/>
              </a:spcAft>
              <a:buClr>
                <a:schemeClr val="lt1"/>
              </a:buClr>
              <a:buSzPts val="1460"/>
              <a:buAutoNum type="arabicPeriod"/>
            </a:pPr>
            <a:r>
              <a:rPr lang="cs-CZ" sz="1460"/>
              <a:t>Oddělení místa bydlení, vzdělávání, práce, smysluplnost aktivit, využívání běžných možností volného času v komunitě.</a:t>
            </a:r>
            <a:endParaRPr b="1" sz="1365"/>
          </a:p>
          <a:p>
            <a:pPr indent="-450737" lvl="0" marL="457200" rtl="0" algn="l">
              <a:lnSpc>
                <a:spcPct val="80000"/>
              </a:lnSpc>
              <a:spcBef>
                <a:spcPts val="750"/>
              </a:spcBef>
              <a:spcAft>
                <a:spcPts val="0"/>
              </a:spcAft>
              <a:buClr>
                <a:schemeClr val="lt1"/>
              </a:buClr>
              <a:buSzPts val="1460"/>
              <a:buAutoNum type="arabicPeriod"/>
            </a:pPr>
            <a:r>
              <a:rPr lang="cs-CZ" sz="1460"/>
              <a:t>Normální rytmus roku – prázdniny, dovolená, cestování, svátky v rodině. </a:t>
            </a:r>
            <a:endParaRPr b="1" sz="1365"/>
          </a:p>
          <a:p>
            <a:pPr indent="-450737" lvl="0" marL="457200" rtl="0" algn="l">
              <a:lnSpc>
                <a:spcPct val="80000"/>
              </a:lnSpc>
              <a:spcBef>
                <a:spcPts val="750"/>
              </a:spcBef>
              <a:spcAft>
                <a:spcPts val="0"/>
              </a:spcAft>
              <a:buClr>
                <a:schemeClr val="lt1"/>
              </a:buClr>
              <a:buSzPts val="1460"/>
              <a:buAutoNum type="arabicPeriod"/>
            </a:pPr>
            <a:r>
              <a:rPr lang="cs-CZ" sz="1460"/>
              <a:t>Příležitost mít normální vývojové zkušenosti. </a:t>
            </a:r>
            <a:endParaRPr b="1" sz="1365"/>
          </a:p>
          <a:p>
            <a:pPr indent="-177807" lvl="3" marL="980812" rtl="0" algn="l">
              <a:lnSpc>
                <a:spcPct val="80000"/>
              </a:lnSpc>
              <a:spcBef>
                <a:spcPts val="375"/>
              </a:spcBef>
              <a:spcAft>
                <a:spcPts val="0"/>
              </a:spcAft>
              <a:buClr>
                <a:schemeClr val="lt1"/>
              </a:buClr>
              <a:buSzPts val="1246"/>
              <a:buFont typeface="Arial"/>
              <a:buChar char="•"/>
            </a:pPr>
            <a:r>
              <a:rPr lang="cs-CZ" sz="1246"/>
              <a:t>Děti mohou vyrůstat ve vřelé atmosféře, mají dostatek stimulů.</a:t>
            </a:r>
            <a:endParaRPr b="1" sz="1365"/>
          </a:p>
          <a:p>
            <a:pPr indent="-177807" lvl="3" marL="980812" rtl="0" algn="l">
              <a:lnSpc>
                <a:spcPct val="80000"/>
              </a:lnSpc>
              <a:spcBef>
                <a:spcPts val="375"/>
              </a:spcBef>
              <a:spcAft>
                <a:spcPts val="0"/>
              </a:spcAft>
              <a:buClr>
                <a:schemeClr val="lt1"/>
              </a:buClr>
              <a:buSzPts val="1246"/>
              <a:buFont typeface="Arial"/>
              <a:buChar char="•"/>
            </a:pPr>
            <a:r>
              <a:rPr lang="cs-CZ" sz="1246"/>
              <a:t>Mladiství by neměli vyrůstat s dospělými lidmi s postižením.</a:t>
            </a:r>
            <a:endParaRPr b="1" sz="1365"/>
          </a:p>
          <a:p>
            <a:pPr indent="-177807" lvl="3" marL="980812" rtl="0" algn="l">
              <a:lnSpc>
                <a:spcPct val="80000"/>
              </a:lnSpc>
              <a:spcBef>
                <a:spcPts val="375"/>
              </a:spcBef>
              <a:spcAft>
                <a:spcPts val="0"/>
              </a:spcAft>
              <a:buClr>
                <a:schemeClr val="lt1"/>
              </a:buClr>
              <a:buSzPts val="1246"/>
              <a:buFont typeface="Arial"/>
              <a:buChar char="•"/>
            </a:pPr>
            <a:r>
              <a:rPr lang="cs-CZ" sz="1246"/>
              <a:t>Příchod dospělosti by měl znamenat změnu životních podmínek (samostatné bydlení).  </a:t>
            </a:r>
            <a:endParaRPr b="1" sz="1365"/>
          </a:p>
          <a:p>
            <a:pPr indent="-177807" lvl="3" marL="980812" rtl="0" algn="l">
              <a:lnSpc>
                <a:spcPct val="80000"/>
              </a:lnSpc>
              <a:spcBef>
                <a:spcPts val="375"/>
              </a:spcBef>
              <a:spcAft>
                <a:spcPts val="0"/>
              </a:spcAft>
              <a:buClr>
                <a:schemeClr val="lt1"/>
              </a:buClr>
              <a:buSzPts val="1246"/>
              <a:buFont typeface="Arial"/>
              <a:buChar char="•"/>
            </a:pPr>
            <a:r>
              <a:rPr lang="cs-CZ" sz="1246"/>
              <a:t>Ve stáří by lidé s postižením měli zůstat pokud možno v místě, kde strávili dospělý život, nebo poblíž.</a:t>
            </a:r>
            <a:endParaRPr b="1" sz="1365"/>
          </a:p>
          <a:p>
            <a:pPr indent="-450737" lvl="0" marL="457200" rtl="0" algn="l">
              <a:lnSpc>
                <a:spcPct val="80000"/>
              </a:lnSpc>
              <a:spcBef>
                <a:spcPts val="750"/>
              </a:spcBef>
              <a:spcAft>
                <a:spcPts val="0"/>
              </a:spcAft>
              <a:buClr>
                <a:schemeClr val="lt1"/>
              </a:buClr>
              <a:buSzPts val="1460"/>
              <a:buAutoNum type="arabicPeriod"/>
            </a:pPr>
            <a:r>
              <a:rPr lang="cs-CZ" sz="1460"/>
              <a:t>Volby, přání a touhy lidí s postižením by měly být zohledňovány a respektovány.</a:t>
            </a:r>
            <a:endParaRPr b="1" sz="1365"/>
          </a:p>
          <a:p>
            <a:pPr indent="-450737" lvl="0" marL="457200" rtl="0" algn="l">
              <a:lnSpc>
                <a:spcPct val="80000"/>
              </a:lnSpc>
              <a:spcBef>
                <a:spcPts val="750"/>
              </a:spcBef>
              <a:spcAft>
                <a:spcPts val="0"/>
              </a:spcAft>
              <a:buClr>
                <a:schemeClr val="lt1"/>
              </a:buClr>
              <a:buSzPts val="1460"/>
              <a:buAutoNum type="arabicPeriod"/>
            </a:pPr>
            <a:r>
              <a:rPr lang="cs-CZ" sz="1460"/>
              <a:t>Lidé s postižením by měli žít ve světě obou pohlaví.</a:t>
            </a:r>
            <a:endParaRPr b="1" sz="1365"/>
          </a:p>
          <a:p>
            <a:pPr indent="-450737" lvl="0" marL="457200" rtl="0" algn="l">
              <a:lnSpc>
                <a:spcPct val="80000"/>
              </a:lnSpc>
              <a:spcBef>
                <a:spcPts val="750"/>
              </a:spcBef>
              <a:spcAft>
                <a:spcPts val="0"/>
              </a:spcAft>
              <a:buClr>
                <a:schemeClr val="lt1"/>
              </a:buClr>
              <a:buSzPts val="1460"/>
              <a:buAutoNum type="arabicPeriod"/>
            </a:pPr>
            <a:r>
              <a:rPr lang="cs-CZ" sz="1460"/>
              <a:t>Zajištění běžného ekonomického standardu.</a:t>
            </a:r>
            <a:endParaRPr b="1" sz="1365"/>
          </a:p>
          <a:p>
            <a:pPr indent="-450737" lvl="0" marL="457200" rtl="0" algn="l">
              <a:lnSpc>
                <a:spcPct val="80000"/>
              </a:lnSpc>
              <a:spcBef>
                <a:spcPts val="750"/>
              </a:spcBef>
              <a:spcAft>
                <a:spcPts val="0"/>
              </a:spcAft>
              <a:buClr>
                <a:schemeClr val="lt1"/>
              </a:buClr>
              <a:buSzPts val="1460"/>
              <a:buAutoNum type="arabicPeriod"/>
            </a:pPr>
            <a:r>
              <a:rPr lang="cs-CZ" sz="1460"/>
              <a:t>Standardy pobytových zařízení pro lidi s postižením by měly být stejné jako v zařízeních pro běžné občany.</a:t>
            </a:r>
            <a:endParaRPr b="1" sz="1365"/>
          </a:p>
          <a:p>
            <a:pPr indent="-178268" lvl="3" marL="980812" rtl="0" algn="l">
              <a:lnSpc>
                <a:spcPct val="80000"/>
              </a:lnSpc>
              <a:spcBef>
                <a:spcPts val="375"/>
              </a:spcBef>
              <a:spcAft>
                <a:spcPts val="0"/>
              </a:spcAft>
              <a:buClr>
                <a:schemeClr val="lt1"/>
              </a:buClr>
              <a:buSzPts val="1223"/>
              <a:buFont typeface="Arial"/>
              <a:buChar char="•"/>
            </a:pPr>
            <a:r>
              <a:rPr lang="cs-CZ" sz="1222"/>
              <a:t>Běžná velikost zařízení.</a:t>
            </a:r>
            <a:endParaRPr b="1" sz="1365"/>
          </a:p>
          <a:p>
            <a:pPr indent="-160028" lvl="3" marL="980812" rtl="0" algn="l">
              <a:lnSpc>
                <a:spcPct val="80000"/>
              </a:lnSpc>
              <a:spcBef>
                <a:spcPts val="375"/>
              </a:spcBef>
              <a:spcAft>
                <a:spcPts val="0"/>
              </a:spcAft>
              <a:buClr>
                <a:schemeClr val="lt1"/>
              </a:buClr>
              <a:buSzPts val="998"/>
              <a:buFont typeface="Arial"/>
              <a:buChar char="•"/>
            </a:pPr>
            <a:r>
              <a:rPr lang="cs-CZ" sz="1270"/>
              <a:t>Zařízení by neměla být izolovaná</a:t>
            </a:r>
            <a:r>
              <a:rPr lang="cs-CZ" sz="1460"/>
              <a:t>.</a:t>
            </a:r>
            <a:endParaRPr b="1" sz="1365"/>
          </a:p>
          <a:p>
            <a:pPr indent="0" lvl="0" marL="0" rtl="0" algn="l">
              <a:lnSpc>
                <a:spcPct val="80000"/>
              </a:lnSpc>
              <a:spcBef>
                <a:spcPts val="750"/>
              </a:spcBef>
              <a:spcAft>
                <a:spcPts val="0"/>
              </a:spcAft>
              <a:buClr>
                <a:schemeClr val="dk1"/>
              </a:buClr>
              <a:buSzPts val="523"/>
              <a:buFont typeface="Open Sans"/>
              <a:buNone/>
            </a:pPr>
            <a:r>
              <a:t/>
            </a:r>
            <a:endParaRPr sz="1287"/>
          </a:p>
          <a:p>
            <a:pPr indent="0" lvl="1" marL="403622" rtl="0" algn="just">
              <a:lnSpc>
                <a:spcPct val="80000"/>
              </a:lnSpc>
              <a:spcBef>
                <a:spcPts val="375"/>
              </a:spcBef>
              <a:spcAft>
                <a:spcPts val="0"/>
              </a:spcAft>
              <a:buClr>
                <a:schemeClr val="dk1"/>
              </a:buClr>
              <a:buSzPts val="523"/>
              <a:buFont typeface="Open Sans"/>
              <a:buNone/>
            </a:pPr>
            <a:r>
              <a:rPr lang="cs-CZ" sz="1026"/>
              <a:t>Nirje, B. (1969). The normalization principle and its human management implications. In: Kugel, R. B., Wolfensberger, W. (eds). Changing Patterns in Residential Services for the Mentally Retarded. Washington DC: President’s Committee on Mental Retardation, s. 179 – 196.</a:t>
            </a:r>
            <a:endParaRPr b="1" sz="1192"/>
          </a:p>
          <a:p>
            <a:pPr indent="0" lvl="1" marL="403622" rtl="0" algn="just">
              <a:lnSpc>
                <a:spcPct val="80000"/>
              </a:lnSpc>
              <a:spcBef>
                <a:spcPts val="375"/>
              </a:spcBef>
              <a:spcAft>
                <a:spcPts val="0"/>
              </a:spcAft>
              <a:buSzPts val="523"/>
              <a:buNone/>
            </a:pPr>
            <a:r>
              <a:t/>
            </a:r>
            <a:endParaRPr i="1" sz="1507"/>
          </a:p>
        </p:txBody>
      </p:sp>
      <p:sp>
        <p:nvSpPr>
          <p:cNvPr id="114" name="Google Shape;114;p19"/>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15" name="Google Shape;115;p19"/>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Clr>
                <a:schemeClr val="dk1"/>
              </a:buClr>
              <a:buSzPts val="3300"/>
              <a:buFont typeface="Open Sans"/>
              <a:buNone/>
            </a:pPr>
            <a:r>
              <a:rPr lang="cs-CZ" sz="3600"/>
              <a:t>Princip normalizace </a:t>
            </a:r>
            <a:endParaRPr sz="3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0"/>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Autofit/>
          </a:bodyPr>
          <a:lstStyle/>
          <a:p>
            <a:pPr indent="-360000" lvl="0" marL="360000" rtl="0" algn="l">
              <a:lnSpc>
                <a:spcPct val="100000"/>
              </a:lnSpc>
              <a:spcBef>
                <a:spcPts val="0"/>
              </a:spcBef>
              <a:spcAft>
                <a:spcPts val="0"/>
              </a:spcAft>
              <a:buNone/>
            </a:pPr>
            <a:r>
              <a:rPr b="1" lang="cs-CZ" sz="1400"/>
              <a:t>Člověk může</a:t>
            </a:r>
            <a:endParaRPr b="1" sz="1400"/>
          </a:p>
          <a:p>
            <a:pPr indent="-311150" lvl="0" marL="457200" rtl="0" algn="l">
              <a:lnSpc>
                <a:spcPct val="115000"/>
              </a:lnSpc>
              <a:spcBef>
                <a:spcPts val="800"/>
              </a:spcBef>
              <a:spcAft>
                <a:spcPts val="0"/>
              </a:spcAft>
              <a:buSzPts val="1300"/>
              <a:buAutoNum type="arabicPeriod"/>
            </a:pPr>
            <a:r>
              <a:rPr lang="cs-CZ" sz="1300"/>
              <a:t>čerpat službu v rozsahu, který potřebuje, v době, kdy ji potřebuje, případně čerpat další potřebné služby,</a:t>
            </a:r>
            <a:endParaRPr sz="1300"/>
          </a:p>
          <a:p>
            <a:pPr indent="-311150" lvl="0" marL="457200" rtl="0" algn="l">
              <a:lnSpc>
                <a:spcPct val="115000"/>
              </a:lnSpc>
              <a:spcBef>
                <a:spcPts val="0"/>
              </a:spcBef>
              <a:spcAft>
                <a:spcPts val="0"/>
              </a:spcAft>
              <a:buSzPts val="1300"/>
              <a:buAutoNum type="arabicPeriod"/>
            </a:pPr>
            <a:r>
              <a:rPr lang="cs-CZ" sz="1300"/>
              <a:t>osamostatnit se od rodiny (odejít v dospělém věku z domova, bydlet samostatně, zároveň udržovat s rodinou vztahy a kontakty),</a:t>
            </a:r>
            <a:endParaRPr sz="1300"/>
          </a:p>
          <a:p>
            <a:pPr indent="-311150" lvl="0" marL="457200" rtl="0" algn="l">
              <a:lnSpc>
                <a:spcPct val="115000"/>
              </a:lnSpc>
              <a:spcBef>
                <a:spcPts val="0"/>
              </a:spcBef>
              <a:spcAft>
                <a:spcPts val="0"/>
              </a:spcAft>
              <a:buSzPts val="1300"/>
              <a:buAutoNum type="arabicPeriod"/>
            </a:pPr>
            <a:r>
              <a:rPr lang="cs-CZ" sz="1300"/>
              <a:t>mít svoje individuální projevy, životní styl a svůj rytmus a náplň dne (dělat činnosti, které jsou pro něj smysluplné, v časech, které preferuje),</a:t>
            </a:r>
            <a:endParaRPr sz="1300"/>
          </a:p>
          <a:p>
            <a:pPr indent="-311150" lvl="0" marL="457200" rtl="0" algn="l">
              <a:lnSpc>
                <a:spcPct val="115000"/>
              </a:lnSpc>
              <a:spcBef>
                <a:spcPts val="0"/>
              </a:spcBef>
              <a:spcAft>
                <a:spcPts val="0"/>
              </a:spcAft>
              <a:buSzPts val="1300"/>
              <a:buAutoNum type="arabicPeriod"/>
            </a:pPr>
            <a:r>
              <a:rPr lang="cs-CZ" sz="1300"/>
              <a:t>mít vlastní domov (žít ve vlastní domácnosti podle své volby, mít možnost přestěhovat se na jiné místo…),</a:t>
            </a:r>
            <a:endParaRPr sz="1300"/>
          </a:p>
          <a:p>
            <a:pPr indent="-311150" lvl="0" marL="457200" rtl="0" algn="l">
              <a:lnSpc>
                <a:spcPct val="115000"/>
              </a:lnSpc>
              <a:spcBef>
                <a:spcPts val="0"/>
              </a:spcBef>
              <a:spcAft>
                <a:spcPts val="0"/>
              </a:spcAft>
              <a:buSzPts val="1300"/>
              <a:buAutoNum type="arabicPeriod"/>
            </a:pPr>
            <a:r>
              <a:rPr lang="cs-CZ" sz="1300"/>
              <a:t>mít přehled o svých financích a hospodařit s nimi,</a:t>
            </a:r>
            <a:endParaRPr sz="1300"/>
          </a:p>
          <a:p>
            <a:pPr indent="-311150" lvl="0" marL="457200" rtl="0" algn="l">
              <a:lnSpc>
                <a:spcPct val="115000"/>
              </a:lnSpc>
              <a:spcBef>
                <a:spcPts val="0"/>
              </a:spcBef>
              <a:spcAft>
                <a:spcPts val="0"/>
              </a:spcAft>
              <a:buSzPts val="1300"/>
              <a:buAutoNum type="arabicPeriod"/>
            </a:pPr>
            <a:r>
              <a:rPr lang="cs-CZ" sz="1300"/>
              <a:t>pracovat a mít dostatečné finanční zabezpečení,</a:t>
            </a:r>
            <a:endParaRPr sz="1300"/>
          </a:p>
          <a:p>
            <a:pPr indent="-311150" lvl="0" marL="457200" rtl="0" algn="l">
              <a:lnSpc>
                <a:spcPct val="115000"/>
              </a:lnSpc>
              <a:spcBef>
                <a:spcPts val="0"/>
              </a:spcBef>
              <a:spcAft>
                <a:spcPts val="0"/>
              </a:spcAft>
              <a:buSzPts val="1300"/>
              <a:buAutoNum type="arabicPeriod"/>
            </a:pPr>
            <a:r>
              <a:rPr lang="cs-CZ" sz="1300"/>
              <a:t>chovat se rizikově a zažívat přiměřené riziko, ale také nést odpovědnost a zažívat důsledky svých činů,</a:t>
            </a:r>
            <a:endParaRPr sz="1300"/>
          </a:p>
          <a:p>
            <a:pPr indent="-311150" lvl="0" marL="457200" rtl="0" algn="l">
              <a:lnSpc>
                <a:spcPct val="115000"/>
              </a:lnSpc>
              <a:spcBef>
                <a:spcPts val="0"/>
              </a:spcBef>
              <a:spcAft>
                <a:spcPts val="0"/>
              </a:spcAft>
              <a:buSzPts val="1300"/>
              <a:buAutoNum type="arabicPeriod"/>
            </a:pPr>
            <a:r>
              <a:rPr lang="cs-CZ" sz="1300"/>
              <a:t>využívat běžných možností v komunitě (instituce, obchody, veřejné služby – vzdělávání, zdravotní služby, sportovní a další zájmové aktivity…),</a:t>
            </a:r>
            <a:endParaRPr sz="1300"/>
          </a:p>
          <a:p>
            <a:pPr indent="-311150" lvl="0" marL="457200" rtl="0" algn="l">
              <a:lnSpc>
                <a:spcPct val="115000"/>
              </a:lnSpc>
              <a:spcBef>
                <a:spcPts val="0"/>
              </a:spcBef>
              <a:spcAft>
                <a:spcPts val="0"/>
              </a:spcAft>
              <a:buSzPts val="1300"/>
              <a:buAutoNum type="arabicPeriod"/>
            </a:pPr>
            <a:r>
              <a:rPr lang="cs-CZ" sz="1300"/>
              <a:t>mít sociální kontakty a vztahy i mimo svět pomáhajících profesí a rozhodovat o tom, jak budou tyto vztahy vypadat (partneři/partnerky, členové rodiny, přátelé, známí z místní komunity i odjinud),</a:t>
            </a:r>
            <a:endParaRPr sz="1300"/>
          </a:p>
          <a:p>
            <a:pPr indent="-311150" lvl="0" marL="457200" rtl="0" algn="l">
              <a:lnSpc>
                <a:spcPct val="115000"/>
              </a:lnSpc>
              <a:spcBef>
                <a:spcPts val="0"/>
              </a:spcBef>
              <a:spcAft>
                <a:spcPts val="0"/>
              </a:spcAft>
              <a:buSzPts val="1300"/>
              <a:buAutoNum type="arabicPeriod"/>
            </a:pPr>
            <a:r>
              <a:rPr lang="cs-CZ" sz="1300"/>
              <a:t>zažívat soukromí a intimitu a mít pro ně prostor,</a:t>
            </a:r>
            <a:endParaRPr sz="1300"/>
          </a:p>
          <a:p>
            <a:pPr indent="-311150" lvl="0" marL="457200" rtl="0" algn="l">
              <a:lnSpc>
                <a:spcPct val="115000"/>
              </a:lnSpc>
              <a:spcBef>
                <a:spcPts val="0"/>
              </a:spcBef>
              <a:spcAft>
                <a:spcPts val="0"/>
              </a:spcAft>
              <a:buSzPts val="1300"/>
              <a:buAutoNum type="arabicPeriod"/>
            </a:pPr>
            <a:r>
              <a:rPr lang="cs-CZ" sz="1300"/>
              <a:t>být užitečný – dávat, starat se o něco, o někoho.</a:t>
            </a:r>
            <a:endParaRPr sz="1300"/>
          </a:p>
          <a:p>
            <a:pPr indent="0" lvl="0" marL="228600" rtl="0" algn="l">
              <a:lnSpc>
                <a:spcPct val="100000"/>
              </a:lnSpc>
              <a:spcBef>
                <a:spcPts val="2300"/>
              </a:spcBef>
              <a:spcAft>
                <a:spcPts val="1000"/>
              </a:spcAft>
              <a:buNone/>
            </a:pPr>
            <a:r>
              <a:t/>
            </a:r>
            <a:endParaRPr sz="1400"/>
          </a:p>
        </p:txBody>
      </p:sp>
      <p:sp>
        <p:nvSpPr>
          <p:cNvPr id="121" name="Google Shape;121;p20"/>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22" name="Google Shape;122;p20"/>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7916"/>
              </a:lnSpc>
              <a:spcBef>
                <a:spcPts val="0"/>
              </a:spcBef>
              <a:spcAft>
                <a:spcPts val="800"/>
              </a:spcAft>
              <a:buClr>
                <a:schemeClr val="dk1"/>
              </a:buClr>
              <a:buSzPts val="1100"/>
              <a:buFont typeface="Arial"/>
              <a:buNone/>
            </a:pPr>
            <a:r>
              <a:rPr lang="cs-CZ" sz="3600"/>
              <a:t>Kritéria naplňování principu normalizace</a:t>
            </a:r>
            <a:endParaRPr sz="3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1"/>
          <p:cNvSpPr txBox="1"/>
          <p:nvPr>
            <p:ph idx="1" type="body"/>
          </p:nvPr>
        </p:nvSpPr>
        <p:spPr>
          <a:xfrm>
            <a:off x="312950" y="1515026"/>
            <a:ext cx="8518200" cy="4401300"/>
          </a:xfrm>
          <a:prstGeom prst="rect">
            <a:avLst/>
          </a:prstGeom>
          <a:noFill/>
          <a:ln>
            <a:noFill/>
          </a:ln>
        </p:spPr>
        <p:txBody>
          <a:bodyPr anchorCtr="0" anchor="t" bIns="45700" lIns="91425" spcFirstLastPara="1" rIns="91425" wrap="square" tIns="45700">
            <a:normAutofit fontScale="92500" lnSpcReduction="20000"/>
          </a:bodyPr>
          <a:lstStyle/>
          <a:p>
            <a:pPr indent="-302874" lvl="0" marL="540000" rtl="0" algn="just">
              <a:lnSpc>
                <a:spcPct val="115000"/>
              </a:lnSpc>
              <a:spcBef>
                <a:spcPts val="0"/>
              </a:spcBef>
              <a:spcAft>
                <a:spcPts val="0"/>
              </a:spcAft>
              <a:buClr>
                <a:schemeClr val="lt1"/>
              </a:buClr>
              <a:buSzPct val="100000"/>
              <a:buAutoNum type="arabicPeriod"/>
            </a:pPr>
            <a:r>
              <a:rPr b="1" lang="cs-CZ" sz="2091"/>
              <a:t>Kritéria vnitřního uspořádání domácnosti </a:t>
            </a:r>
            <a:endParaRPr b="1" sz="2091"/>
          </a:p>
          <a:p>
            <a:pPr indent="-302874" lvl="1" marL="540000" rtl="0" algn="just">
              <a:lnSpc>
                <a:spcPct val="115000"/>
              </a:lnSpc>
              <a:spcBef>
                <a:spcPts val="300"/>
              </a:spcBef>
              <a:spcAft>
                <a:spcPts val="0"/>
              </a:spcAft>
              <a:buClr>
                <a:schemeClr val="lt1"/>
              </a:buClr>
              <a:buSzPct val="100000"/>
              <a:buAutoNum type="arabicPeriod"/>
            </a:pPr>
            <a:r>
              <a:rPr lang="cs-CZ" sz="2091"/>
              <a:t>V jedné domácnosti žije jeden klient nebo jeden partnerský pár, eventuálně jedna rodina. </a:t>
            </a:r>
            <a:endParaRPr sz="2091"/>
          </a:p>
          <a:p>
            <a:pPr indent="-302874" lvl="1" marL="540000" rtl="0" algn="just">
              <a:lnSpc>
                <a:spcPct val="115000"/>
              </a:lnSpc>
              <a:spcBef>
                <a:spcPts val="300"/>
              </a:spcBef>
              <a:spcAft>
                <a:spcPts val="0"/>
              </a:spcAft>
              <a:buClr>
                <a:schemeClr val="lt1"/>
              </a:buClr>
              <a:buSzPct val="100000"/>
              <a:buAutoNum type="arabicPeriod"/>
            </a:pPr>
            <a:r>
              <a:rPr lang="cs-CZ" sz="2091"/>
              <a:t>Pokud klienti netvoří pár nebo rodinu, žijí v domácnosti pohromadě maximálně 4, a to pouze za podmínky, že se na tom společně dohodli. Každý z nich má pak v rámci společné domácnosti k dispozici samostatný pokoj.</a:t>
            </a:r>
            <a:endParaRPr sz="2091"/>
          </a:p>
          <a:p>
            <a:pPr indent="-302874" lvl="1" marL="540000" rtl="0" algn="just">
              <a:lnSpc>
                <a:spcPct val="115000"/>
              </a:lnSpc>
              <a:spcBef>
                <a:spcPts val="300"/>
              </a:spcBef>
              <a:spcAft>
                <a:spcPts val="0"/>
              </a:spcAft>
              <a:buClr>
                <a:schemeClr val="lt1"/>
              </a:buClr>
              <a:buSzPct val="100000"/>
              <a:buAutoNum type="arabicPeriod"/>
            </a:pPr>
            <a:r>
              <a:rPr lang="cs-CZ" sz="2091"/>
              <a:t>Uspořádání a vnitřní vybavení domácnosti odpovídá rozsahem, charakterem a stylem vybavení běžného bytu; zohledňuje přání a potřeby konkrétního (momentálního) obyvatele domácnosti. </a:t>
            </a:r>
            <a:endParaRPr sz="2091"/>
          </a:p>
          <a:p>
            <a:pPr indent="-302874" lvl="1" marL="540000" rtl="0" algn="just">
              <a:lnSpc>
                <a:spcPct val="115000"/>
              </a:lnSpc>
              <a:spcBef>
                <a:spcPts val="300"/>
              </a:spcBef>
              <a:spcAft>
                <a:spcPts val="0"/>
              </a:spcAft>
              <a:buClr>
                <a:schemeClr val="lt1"/>
              </a:buClr>
              <a:buSzPct val="100000"/>
              <a:buAutoNum type="arabicPeriod"/>
            </a:pPr>
            <a:r>
              <a:rPr lang="cs-CZ" sz="2091"/>
              <a:t>Domácnost, v níž bydlí lidé s tělesným postižením, je bezbariérová a uzpůsobená pohybu na vozíku (příp. s jinou pomůckou). </a:t>
            </a:r>
            <a:endParaRPr sz="2091"/>
          </a:p>
          <a:p>
            <a:pPr indent="-302874" lvl="1" marL="540000" rtl="0" algn="just">
              <a:lnSpc>
                <a:spcPct val="115000"/>
              </a:lnSpc>
              <a:spcBef>
                <a:spcPts val="300"/>
              </a:spcBef>
              <a:spcAft>
                <a:spcPts val="300"/>
              </a:spcAft>
              <a:buClr>
                <a:schemeClr val="lt1"/>
              </a:buClr>
              <a:buSzPct val="100000"/>
              <a:buAutoNum type="arabicPeriod"/>
            </a:pPr>
            <a:r>
              <a:rPr lang="cs-CZ" sz="2091"/>
              <a:t>V jedné domácnosti nežijí společně nezletilí a zletilí obyvatelé, pokud nejde o rodiče s dětmi. </a:t>
            </a:r>
            <a:endParaRPr b="1" sz="3191"/>
          </a:p>
        </p:txBody>
      </p:sp>
      <p:sp>
        <p:nvSpPr>
          <p:cNvPr id="128" name="Google Shape;128;p21"/>
          <p:cNvSpPr txBox="1"/>
          <p:nvPr>
            <p:ph idx="11" type="ftr"/>
          </p:nvPr>
        </p:nvSpPr>
        <p:spPr>
          <a:xfrm>
            <a:off x="179512" y="6336111"/>
            <a:ext cx="8784900" cy="3651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cs-CZ"/>
              <a:t>Diskusní fórum: Kvalita v komunitních sociálních službách, MPSV a JDI, 18.3.2026 </a:t>
            </a:r>
            <a:endParaRPr/>
          </a:p>
        </p:txBody>
      </p:sp>
      <p:sp>
        <p:nvSpPr>
          <p:cNvPr id="129" name="Google Shape;129;p21"/>
          <p:cNvSpPr txBox="1"/>
          <p:nvPr>
            <p:ph type="title"/>
          </p:nvPr>
        </p:nvSpPr>
        <p:spPr>
          <a:xfrm>
            <a:off x="323975" y="709996"/>
            <a:ext cx="8280900" cy="499500"/>
          </a:xfrm>
          <a:prstGeom prst="rect">
            <a:avLst/>
          </a:prstGeom>
          <a:noFill/>
          <a:ln>
            <a:noFill/>
          </a:ln>
        </p:spPr>
        <p:txBody>
          <a:bodyPr anchorCtr="0" anchor="b" bIns="45700" lIns="91425" spcFirstLastPara="1" rIns="91425" wrap="square" tIns="45700">
            <a:noAutofit/>
          </a:bodyPr>
          <a:lstStyle/>
          <a:p>
            <a:pPr indent="0" lvl="0" marL="0" rtl="0" algn="l">
              <a:lnSpc>
                <a:spcPct val="107916"/>
              </a:lnSpc>
              <a:spcBef>
                <a:spcPts val="0"/>
              </a:spcBef>
              <a:spcAft>
                <a:spcPts val="800"/>
              </a:spcAft>
              <a:buClr>
                <a:schemeClr val="dk1"/>
              </a:buClr>
              <a:buSzPts val="1100"/>
              <a:buFont typeface="Arial"/>
              <a:buNone/>
            </a:pPr>
            <a:r>
              <a:rPr lang="cs-CZ" sz="3600"/>
              <a:t>Kritéria pobytové komunitní soc. služby </a:t>
            </a:r>
            <a:endParaRPr sz="3600"/>
          </a:p>
        </p:txBody>
      </p:sp>
    </p:spTree>
  </p:cSld>
  <p:clrMapOvr>
    <a:masterClrMapping/>
  </p:clrMapOvr>
</p:sld>
</file>

<file path=ppt/theme/theme1.xml><?xml version="1.0" encoding="utf-8"?>
<a:theme xmlns:a="http://schemas.openxmlformats.org/drawingml/2006/main" xmlns:r="http://schemas.openxmlformats.org/officeDocument/2006/relationships"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UDYTAM">
  <a:themeElements>
    <a:clrScheme name="Červená">
      <a:dk1>
        <a:srgbClr val="000000"/>
      </a:dk1>
      <a:lt1>
        <a:srgbClr val="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